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7" r:id="rId6"/>
    <p:sldId id="267" r:id="rId7"/>
    <p:sldId id="260" r:id="rId8"/>
    <p:sldId id="261" r:id="rId9"/>
    <p:sldId id="263" r:id="rId10"/>
    <p:sldId id="262" r:id="rId11"/>
    <p:sldId id="275" r:id="rId12"/>
    <p:sldId id="276" r:id="rId13"/>
    <p:sldId id="266" r:id="rId14"/>
    <p:sldId id="271" r:id="rId15"/>
    <p:sldId id="269" r:id="rId16"/>
    <p:sldId id="268" r:id="rId17"/>
    <p:sldId id="270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6" autoAdjust="0"/>
    <p:restoredTop sz="94636" autoAdjust="0"/>
  </p:normalViewPr>
  <p:slideViewPr>
    <p:cSldViewPr snapToGrid="0">
      <p:cViewPr varScale="1">
        <p:scale>
          <a:sx n="65" d="100"/>
          <a:sy n="65" d="100"/>
        </p:scale>
        <p:origin x="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68" y="969037"/>
            <a:ext cx="2823695" cy="25889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4507" y="5929994"/>
            <a:ext cx="5643326" cy="672491"/>
          </a:xfrm>
        </p:spPr>
        <p:txBody>
          <a:bodyPr/>
          <a:lstStyle/>
          <a:p>
            <a:r>
              <a:rPr lang="en-US" dirty="0"/>
              <a:t>dba CHING CHENG WIRE MATERIAL CO., LTD.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384" y="883380"/>
            <a:ext cx="2071459" cy="2556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63" y="969037"/>
            <a:ext cx="2840336" cy="1983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65" y="3927041"/>
            <a:ext cx="6089159" cy="23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grpSp>
        <p:nvGrpSpPr>
          <p:cNvPr id="136" name="Organization Chart 19"/>
          <p:cNvGrpSpPr>
            <a:grpSpLocks noChangeAspect="1"/>
          </p:cNvGrpSpPr>
          <p:nvPr/>
        </p:nvGrpSpPr>
        <p:grpSpPr bwMode="auto">
          <a:xfrm>
            <a:off x="925513" y="2039938"/>
            <a:ext cx="8856662" cy="4468812"/>
            <a:chOff x="313" y="1828"/>
            <a:chExt cx="864" cy="288"/>
          </a:xfrm>
        </p:grpSpPr>
      </p:grpSp>
      <p:sp>
        <p:nvSpPr>
          <p:cNvPr id="5" name="AutoShape 44"/>
          <p:cNvSpPr>
            <a:spLocks noChangeArrowheads="1"/>
          </p:cNvSpPr>
          <p:nvPr/>
        </p:nvSpPr>
        <p:spPr bwMode="auto">
          <a:xfrm>
            <a:off x="6405562" y="1991518"/>
            <a:ext cx="1362075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General Manager</a:t>
            </a:r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auto">
          <a:xfrm>
            <a:off x="3021012" y="2712243"/>
            <a:ext cx="1990725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Assistant General Manager</a:t>
            </a:r>
          </a:p>
        </p:txBody>
      </p:sp>
      <p:sp>
        <p:nvSpPr>
          <p:cNvPr id="7" name="AutoShape 48"/>
          <p:cNvSpPr>
            <a:spLocks noChangeArrowheads="1"/>
          </p:cNvSpPr>
          <p:nvPr/>
        </p:nvSpPr>
        <p:spPr bwMode="auto">
          <a:xfrm>
            <a:off x="6621462" y="2712243"/>
            <a:ext cx="1527175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Direction of Factory</a:t>
            </a:r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auto">
          <a:xfrm>
            <a:off x="8959849" y="2712243"/>
            <a:ext cx="1931988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Import &amp; Export Customs</a:t>
            </a: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8494712" y="2207418"/>
            <a:ext cx="822325" cy="2778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cxnSp>
        <p:nvCxnSpPr>
          <p:cNvPr id="10" name="AutoShape 54"/>
          <p:cNvCxnSpPr>
            <a:cxnSpLocks noChangeShapeType="1"/>
            <a:stCxn id="5" idx="2"/>
            <a:endCxn id="9" idx="1"/>
          </p:cNvCxnSpPr>
          <p:nvPr/>
        </p:nvCxnSpPr>
        <p:spPr bwMode="auto">
          <a:xfrm rot="16200000" flipH="1">
            <a:off x="7756525" y="1608930"/>
            <a:ext cx="68262" cy="1408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55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5334793" y="960437"/>
            <a:ext cx="433387" cy="3070225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56"/>
          <p:cNvCxnSpPr>
            <a:cxnSpLocks noChangeShapeType="1"/>
            <a:stCxn id="5" idx="2"/>
            <a:endCxn id="7" idx="0"/>
          </p:cNvCxnSpPr>
          <p:nvPr/>
        </p:nvCxnSpPr>
        <p:spPr bwMode="auto">
          <a:xfrm rot="16200000" flipH="1">
            <a:off x="7019130" y="2346325"/>
            <a:ext cx="433387" cy="2984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5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8289924" y="1075531"/>
            <a:ext cx="433387" cy="284003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59"/>
          <p:cNvSpPr>
            <a:spLocks noChangeArrowheads="1"/>
          </p:cNvSpPr>
          <p:nvPr/>
        </p:nvSpPr>
        <p:spPr bwMode="auto">
          <a:xfrm>
            <a:off x="3094037" y="3575843"/>
            <a:ext cx="1282700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Production Dept</a:t>
            </a:r>
          </a:p>
        </p:txBody>
      </p:sp>
      <p:sp>
        <p:nvSpPr>
          <p:cNvPr id="15" name="AutoShape 62"/>
          <p:cNvSpPr>
            <a:spLocks noChangeArrowheads="1"/>
          </p:cNvSpPr>
          <p:nvPr/>
        </p:nvSpPr>
        <p:spPr bwMode="auto">
          <a:xfrm>
            <a:off x="4821237" y="3575843"/>
            <a:ext cx="1350962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Engineering Dept</a:t>
            </a:r>
          </a:p>
        </p:txBody>
      </p:sp>
      <p:sp>
        <p:nvSpPr>
          <p:cNvPr id="16" name="AutoShape 63"/>
          <p:cNvSpPr>
            <a:spLocks noChangeArrowheads="1"/>
          </p:cNvSpPr>
          <p:nvPr/>
        </p:nvSpPr>
        <p:spPr bwMode="auto">
          <a:xfrm>
            <a:off x="6621462" y="3575843"/>
            <a:ext cx="782637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QA Dept</a:t>
            </a:r>
          </a:p>
        </p:txBody>
      </p:sp>
      <p:sp>
        <p:nvSpPr>
          <p:cNvPr id="17" name="AutoShape 64"/>
          <p:cNvSpPr>
            <a:spLocks noChangeArrowheads="1"/>
          </p:cNvSpPr>
          <p:nvPr/>
        </p:nvSpPr>
        <p:spPr bwMode="auto">
          <a:xfrm>
            <a:off x="7845424" y="3575843"/>
            <a:ext cx="1111250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Business Dept</a:t>
            </a:r>
          </a:p>
        </p:txBody>
      </p:sp>
      <p:sp>
        <p:nvSpPr>
          <p:cNvPr id="18" name="AutoShape 65"/>
          <p:cNvSpPr>
            <a:spLocks noChangeArrowheads="1"/>
          </p:cNvSpPr>
          <p:nvPr/>
        </p:nvSpPr>
        <p:spPr bwMode="auto">
          <a:xfrm>
            <a:off x="9358312" y="3575843"/>
            <a:ext cx="1296987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Operation Dept</a:t>
            </a:r>
          </a:p>
        </p:txBody>
      </p:sp>
      <p:sp>
        <p:nvSpPr>
          <p:cNvPr id="19" name="AutoShape 66"/>
          <p:cNvSpPr>
            <a:spLocks noChangeArrowheads="1"/>
          </p:cNvSpPr>
          <p:nvPr/>
        </p:nvSpPr>
        <p:spPr bwMode="auto">
          <a:xfrm>
            <a:off x="4102099" y="3936206"/>
            <a:ext cx="822325" cy="27781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sp>
        <p:nvSpPr>
          <p:cNvPr id="20" name="AutoShape 67"/>
          <p:cNvSpPr>
            <a:spLocks noChangeArrowheads="1"/>
          </p:cNvSpPr>
          <p:nvPr/>
        </p:nvSpPr>
        <p:spPr bwMode="auto">
          <a:xfrm>
            <a:off x="5181599" y="2999581"/>
            <a:ext cx="822325" cy="27781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sp>
        <p:nvSpPr>
          <p:cNvPr id="21" name="AutoShape 68"/>
          <p:cNvSpPr>
            <a:spLocks noChangeArrowheads="1"/>
          </p:cNvSpPr>
          <p:nvPr/>
        </p:nvSpPr>
        <p:spPr bwMode="auto">
          <a:xfrm>
            <a:off x="5757862" y="3936206"/>
            <a:ext cx="822325" cy="27781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sp>
        <p:nvSpPr>
          <p:cNvPr id="22" name="AutoShape 69"/>
          <p:cNvSpPr>
            <a:spLocks noChangeArrowheads="1"/>
          </p:cNvSpPr>
          <p:nvPr/>
        </p:nvSpPr>
        <p:spPr bwMode="auto">
          <a:xfrm>
            <a:off x="2589212" y="4728368"/>
            <a:ext cx="376237" cy="1366838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Plug Molding Plant</a:t>
            </a:r>
          </a:p>
        </p:txBody>
      </p:sp>
      <p:sp>
        <p:nvSpPr>
          <p:cNvPr id="23" name="AutoShape 70"/>
          <p:cNvSpPr>
            <a:spLocks noChangeArrowheads="1"/>
          </p:cNvSpPr>
          <p:nvPr/>
        </p:nvSpPr>
        <p:spPr bwMode="auto">
          <a:xfrm>
            <a:off x="2949574" y="4728368"/>
            <a:ext cx="376238" cy="11985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PVC Pellet Plant</a:t>
            </a:r>
          </a:p>
        </p:txBody>
      </p:sp>
      <p:sp>
        <p:nvSpPr>
          <p:cNvPr id="24" name="AutoShape 71"/>
          <p:cNvSpPr>
            <a:spLocks noChangeArrowheads="1"/>
          </p:cNvSpPr>
          <p:nvPr/>
        </p:nvSpPr>
        <p:spPr bwMode="auto">
          <a:xfrm>
            <a:off x="3741737" y="4728368"/>
            <a:ext cx="376237" cy="152717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Logistics / Warehouse</a:t>
            </a:r>
          </a:p>
        </p:txBody>
      </p:sp>
      <p:sp>
        <p:nvSpPr>
          <p:cNvPr id="25" name="AutoShape 72"/>
          <p:cNvSpPr>
            <a:spLocks noChangeArrowheads="1"/>
          </p:cNvSpPr>
          <p:nvPr/>
        </p:nvSpPr>
        <p:spPr bwMode="auto">
          <a:xfrm>
            <a:off x="3381374" y="4728368"/>
            <a:ext cx="376238" cy="127317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Power Cord Plant</a:t>
            </a: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2365375" y="4810125"/>
            <a:ext cx="376238" cy="171767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Production Management</a:t>
            </a:r>
          </a:p>
        </p:txBody>
      </p:sp>
      <p:sp>
        <p:nvSpPr>
          <p:cNvPr id="27" name="AutoShape 74"/>
          <p:cNvSpPr>
            <a:spLocks noChangeArrowheads="1"/>
          </p:cNvSpPr>
          <p:nvPr/>
        </p:nvSpPr>
        <p:spPr bwMode="auto">
          <a:xfrm>
            <a:off x="4389437" y="4728368"/>
            <a:ext cx="376237" cy="1252538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Engineering Tech</a:t>
            </a:r>
          </a:p>
        </p:txBody>
      </p:sp>
      <p:cxnSp>
        <p:nvCxnSpPr>
          <p:cNvPr id="28" name="AutoShape 75"/>
          <p:cNvCxnSpPr>
            <a:cxnSpLocks noChangeShapeType="1"/>
            <a:stCxn id="14" idx="2"/>
            <a:endCxn id="22" idx="0"/>
          </p:cNvCxnSpPr>
          <p:nvPr/>
        </p:nvCxnSpPr>
        <p:spPr bwMode="auto">
          <a:xfrm rot="5400000">
            <a:off x="2824162" y="3817143"/>
            <a:ext cx="865187" cy="9572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76"/>
          <p:cNvCxnSpPr>
            <a:cxnSpLocks noChangeShapeType="1"/>
            <a:stCxn id="14" idx="2"/>
            <a:endCxn id="23" idx="0"/>
          </p:cNvCxnSpPr>
          <p:nvPr/>
        </p:nvCxnSpPr>
        <p:spPr bwMode="auto">
          <a:xfrm rot="5400000">
            <a:off x="3004343" y="3997325"/>
            <a:ext cx="865187" cy="5969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77"/>
          <p:cNvCxnSpPr>
            <a:cxnSpLocks noChangeShapeType="1"/>
            <a:stCxn id="14" idx="2"/>
            <a:endCxn id="25" idx="0"/>
          </p:cNvCxnSpPr>
          <p:nvPr/>
        </p:nvCxnSpPr>
        <p:spPr bwMode="auto">
          <a:xfrm rot="5400000">
            <a:off x="3220243" y="4213225"/>
            <a:ext cx="865187" cy="1651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78"/>
          <p:cNvCxnSpPr>
            <a:cxnSpLocks noChangeShapeType="1"/>
            <a:stCxn id="14" idx="2"/>
            <a:endCxn id="24" idx="0"/>
          </p:cNvCxnSpPr>
          <p:nvPr/>
        </p:nvCxnSpPr>
        <p:spPr bwMode="auto">
          <a:xfrm rot="16200000" flipH="1">
            <a:off x="3400424" y="4198144"/>
            <a:ext cx="865187" cy="1952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79"/>
          <p:cNvCxnSpPr>
            <a:cxnSpLocks noChangeShapeType="1"/>
            <a:stCxn id="14" idx="2"/>
            <a:endCxn id="27" idx="0"/>
          </p:cNvCxnSpPr>
          <p:nvPr/>
        </p:nvCxnSpPr>
        <p:spPr bwMode="auto">
          <a:xfrm rot="16200000" flipH="1">
            <a:off x="3724274" y="3874294"/>
            <a:ext cx="865187" cy="8429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80"/>
          <p:cNvCxnSpPr>
            <a:cxnSpLocks noChangeShapeType="1"/>
            <a:stCxn id="14" idx="2"/>
          </p:cNvCxnSpPr>
          <p:nvPr/>
        </p:nvCxnSpPr>
        <p:spPr bwMode="auto">
          <a:xfrm rot="16200000" flipH="1">
            <a:off x="3580606" y="4017962"/>
            <a:ext cx="865187" cy="5556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81"/>
          <p:cNvCxnSpPr>
            <a:cxnSpLocks noChangeShapeType="1"/>
            <a:stCxn id="6" idx="2"/>
            <a:endCxn id="14" idx="0"/>
          </p:cNvCxnSpPr>
          <p:nvPr/>
        </p:nvCxnSpPr>
        <p:spPr bwMode="auto">
          <a:xfrm rot="5400000">
            <a:off x="3587750" y="3147218"/>
            <a:ext cx="576262" cy="280987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83"/>
          <p:cNvCxnSpPr>
            <a:cxnSpLocks noChangeShapeType="1"/>
            <a:stCxn id="14" idx="2"/>
            <a:endCxn id="19" idx="1"/>
          </p:cNvCxnSpPr>
          <p:nvPr/>
        </p:nvCxnSpPr>
        <p:spPr bwMode="auto">
          <a:xfrm rot="16200000" flipH="1">
            <a:off x="3812380" y="3786188"/>
            <a:ext cx="212725" cy="3667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84"/>
          <p:cNvCxnSpPr>
            <a:cxnSpLocks noChangeShapeType="1"/>
            <a:stCxn id="6" idx="2"/>
            <a:endCxn id="20" idx="1"/>
          </p:cNvCxnSpPr>
          <p:nvPr/>
        </p:nvCxnSpPr>
        <p:spPr bwMode="auto">
          <a:xfrm rot="16200000" flipH="1">
            <a:off x="4529137" y="2486818"/>
            <a:ext cx="139700" cy="1165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AutoShape 85"/>
          <p:cNvSpPr>
            <a:spLocks noChangeArrowheads="1"/>
          </p:cNvSpPr>
          <p:nvPr/>
        </p:nvSpPr>
        <p:spPr bwMode="auto">
          <a:xfrm>
            <a:off x="4749799" y="4728368"/>
            <a:ext cx="376238" cy="11096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Printing Dept</a:t>
            </a:r>
          </a:p>
        </p:txBody>
      </p:sp>
      <p:sp>
        <p:nvSpPr>
          <p:cNvPr id="38" name="AutoShape 86"/>
          <p:cNvSpPr>
            <a:spLocks noChangeArrowheads="1"/>
          </p:cNvSpPr>
          <p:nvPr/>
        </p:nvSpPr>
        <p:spPr bwMode="auto">
          <a:xfrm>
            <a:off x="5108574" y="4728368"/>
            <a:ext cx="376238" cy="8636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CAD Dept</a:t>
            </a:r>
          </a:p>
        </p:txBody>
      </p:sp>
      <p:sp>
        <p:nvSpPr>
          <p:cNvPr id="39" name="AutoShape 87"/>
          <p:cNvSpPr>
            <a:spLocks noChangeArrowheads="1"/>
          </p:cNvSpPr>
          <p:nvPr/>
        </p:nvSpPr>
        <p:spPr bwMode="auto">
          <a:xfrm>
            <a:off x="5541962" y="4728368"/>
            <a:ext cx="376237" cy="12239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  Sample Control</a:t>
            </a:r>
          </a:p>
        </p:txBody>
      </p:sp>
      <p:sp>
        <p:nvSpPr>
          <p:cNvPr id="40" name="AutoShape 88"/>
          <p:cNvSpPr>
            <a:spLocks noChangeArrowheads="1"/>
          </p:cNvSpPr>
          <p:nvPr/>
        </p:nvSpPr>
        <p:spPr bwMode="auto">
          <a:xfrm>
            <a:off x="5973762" y="4728368"/>
            <a:ext cx="376237" cy="12176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Tooling Control</a:t>
            </a:r>
          </a:p>
        </p:txBody>
      </p:sp>
      <p:sp>
        <p:nvSpPr>
          <p:cNvPr id="41" name="AutoShape 89"/>
          <p:cNvSpPr>
            <a:spLocks noChangeArrowheads="1"/>
          </p:cNvSpPr>
          <p:nvPr/>
        </p:nvSpPr>
        <p:spPr bwMode="auto">
          <a:xfrm>
            <a:off x="6837362" y="4296568"/>
            <a:ext cx="376237" cy="954088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R&amp;D Section</a:t>
            </a:r>
          </a:p>
        </p:txBody>
      </p:sp>
      <p:sp>
        <p:nvSpPr>
          <p:cNvPr id="42" name="AutoShape 90"/>
          <p:cNvSpPr>
            <a:spLocks noChangeArrowheads="1"/>
          </p:cNvSpPr>
          <p:nvPr/>
        </p:nvSpPr>
        <p:spPr bwMode="auto">
          <a:xfrm>
            <a:off x="7270749" y="4296568"/>
            <a:ext cx="376238" cy="179705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Document Control Center</a:t>
            </a:r>
          </a:p>
        </p:txBody>
      </p:sp>
      <p:sp>
        <p:nvSpPr>
          <p:cNvPr id="43" name="AutoShape 91"/>
          <p:cNvSpPr>
            <a:spLocks noChangeArrowheads="1"/>
          </p:cNvSpPr>
          <p:nvPr/>
        </p:nvSpPr>
        <p:spPr bwMode="auto">
          <a:xfrm>
            <a:off x="6405562" y="4296568"/>
            <a:ext cx="376237" cy="18145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Quality Assurance Section</a:t>
            </a:r>
          </a:p>
        </p:txBody>
      </p:sp>
      <p:cxnSp>
        <p:nvCxnSpPr>
          <p:cNvPr id="44" name="AutoShape 92"/>
          <p:cNvCxnSpPr>
            <a:cxnSpLocks noChangeShapeType="1"/>
            <a:stCxn id="15" idx="2"/>
            <a:endCxn id="37" idx="0"/>
          </p:cNvCxnSpPr>
          <p:nvPr/>
        </p:nvCxnSpPr>
        <p:spPr bwMode="auto">
          <a:xfrm rot="5400000">
            <a:off x="4785518" y="4016375"/>
            <a:ext cx="865187" cy="5588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93"/>
          <p:cNvCxnSpPr>
            <a:cxnSpLocks noChangeShapeType="1"/>
            <a:stCxn id="15" idx="2"/>
            <a:endCxn id="38" idx="0"/>
          </p:cNvCxnSpPr>
          <p:nvPr/>
        </p:nvCxnSpPr>
        <p:spPr bwMode="auto">
          <a:xfrm rot="5400000">
            <a:off x="4964906" y="4195762"/>
            <a:ext cx="865187" cy="2000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94"/>
          <p:cNvCxnSpPr>
            <a:cxnSpLocks noChangeShapeType="1"/>
            <a:stCxn id="15" idx="2"/>
            <a:endCxn id="39" idx="0"/>
          </p:cNvCxnSpPr>
          <p:nvPr/>
        </p:nvCxnSpPr>
        <p:spPr bwMode="auto">
          <a:xfrm rot="16200000" flipH="1">
            <a:off x="5181599" y="4179094"/>
            <a:ext cx="865187" cy="2333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95"/>
          <p:cNvCxnSpPr>
            <a:cxnSpLocks noChangeShapeType="1"/>
            <a:stCxn id="15" idx="2"/>
            <a:endCxn id="40" idx="0"/>
          </p:cNvCxnSpPr>
          <p:nvPr/>
        </p:nvCxnSpPr>
        <p:spPr bwMode="auto">
          <a:xfrm rot="16200000" flipH="1">
            <a:off x="5397499" y="3963194"/>
            <a:ext cx="865187" cy="6651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96"/>
          <p:cNvCxnSpPr>
            <a:cxnSpLocks noChangeShapeType="1"/>
            <a:stCxn id="15" idx="2"/>
            <a:endCxn id="21" idx="1"/>
          </p:cNvCxnSpPr>
          <p:nvPr/>
        </p:nvCxnSpPr>
        <p:spPr bwMode="auto">
          <a:xfrm rot="16200000" flipH="1">
            <a:off x="5521324" y="3839369"/>
            <a:ext cx="212725" cy="260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AutoShape 97"/>
          <p:cNvSpPr>
            <a:spLocks noChangeArrowheads="1"/>
          </p:cNvSpPr>
          <p:nvPr/>
        </p:nvSpPr>
        <p:spPr bwMode="auto">
          <a:xfrm>
            <a:off x="7773987" y="4296568"/>
            <a:ext cx="376237" cy="13319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A Region Manager</a:t>
            </a:r>
          </a:p>
        </p:txBody>
      </p:sp>
      <p:sp>
        <p:nvSpPr>
          <p:cNvPr id="50" name="AutoShape 98"/>
          <p:cNvSpPr>
            <a:spLocks noChangeArrowheads="1"/>
          </p:cNvSpPr>
          <p:nvPr/>
        </p:nvSpPr>
        <p:spPr bwMode="auto">
          <a:xfrm>
            <a:off x="8205787" y="4296568"/>
            <a:ext cx="376237" cy="195262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B Region Assistant Manager</a:t>
            </a:r>
          </a:p>
        </p:txBody>
      </p:sp>
      <p:sp>
        <p:nvSpPr>
          <p:cNvPr id="51" name="AutoShape 99"/>
          <p:cNvSpPr>
            <a:spLocks noChangeArrowheads="1"/>
          </p:cNvSpPr>
          <p:nvPr/>
        </p:nvSpPr>
        <p:spPr bwMode="auto">
          <a:xfrm>
            <a:off x="8618537" y="4296568"/>
            <a:ext cx="558800" cy="16557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Office Work:  Domestic / Foreign Sales</a:t>
            </a:r>
          </a:p>
        </p:txBody>
      </p:sp>
      <p:sp>
        <p:nvSpPr>
          <p:cNvPr id="52" name="AutoShape 100"/>
          <p:cNvSpPr>
            <a:spLocks noChangeArrowheads="1"/>
          </p:cNvSpPr>
          <p:nvPr/>
        </p:nvSpPr>
        <p:spPr bwMode="auto">
          <a:xfrm>
            <a:off x="9213849" y="4296568"/>
            <a:ext cx="376238" cy="8620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Finance</a:t>
            </a:r>
          </a:p>
        </p:txBody>
      </p:sp>
      <p:sp>
        <p:nvSpPr>
          <p:cNvPr id="53" name="AutoShape 101"/>
          <p:cNvSpPr>
            <a:spLocks noChangeArrowheads="1"/>
          </p:cNvSpPr>
          <p:nvPr/>
        </p:nvSpPr>
        <p:spPr bwMode="auto">
          <a:xfrm>
            <a:off x="9645649" y="4296568"/>
            <a:ext cx="376238" cy="6477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HR</a:t>
            </a:r>
          </a:p>
        </p:txBody>
      </p:sp>
      <p:sp>
        <p:nvSpPr>
          <p:cNvPr id="54" name="AutoShape 102"/>
          <p:cNvSpPr>
            <a:spLocks noChangeArrowheads="1"/>
          </p:cNvSpPr>
          <p:nvPr/>
        </p:nvSpPr>
        <p:spPr bwMode="auto">
          <a:xfrm>
            <a:off x="10079037" y="4296568"/>
            <a:ext cx="376237" cy="15113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Customer Service</a:t>
            </a:r>
          </a:p>
        </p:txBody>
      </p:sp>
      <p:sp>
        <p:nvSpPr>
          <p:cNvPr id="55" name="AutoShape 103"/>
          <p:cNvSpPr>
            <a:spLocks noChangeArrowheads="1"/>
          </p:cNvSpPr>
          <p:nvPr/>
        </p:nvSpPr>
        <p:spPr bwMode="auto">
          <a:xfrm>
            <a:off x="10510837" y="4296568"/>
            <a:ext cx="376237" cy="12239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Procurement</a:t>
            </a:r>
          </a:p>
        </p:txBody>
      </p:sp>
      <p:cxnSp>
        <p:nvCxnSpPr>
          <p:cNvPr id="56" name="AutoShape 104"/>
          <p:cNvCxnSpPr>
            <a:cxnSpLocks noChangeShapeType="1"/>
            <a:stCxn id="16" idx="2"/>
            <a:endCxn id="43" idx="0"/>
          </p:cNvCxnSpPr>
          <p:nvPr/>
        </p:nvCxnSpPr>
        <p:spPr bwMode="auto">
          <a:xfrm rot="5400000">
            <a:off x="6587330" y="3870325"/>
            <a:ext cx="433387" cy="41910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05"/>
          <p:cNvCxnSpPr>
            <a:cxnSpLocks noChangeShapeType="1"/>
            <a:stCxn id="16" idx="2"/>
            <a:endCxn id="41" idx="0"/>
          </p:cNvCxnSpPr>
          <p:nvPr/>
        </p:nvCxnSpPr>
        <p:spPr bwMode="auto">
          <a:xfrm rot="16200000" flipH="1">
            <a:off x="6803230" y="4073525"/>
            <a:ext cx="433387" cy="1270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106"/>
          <p:cNvCxnSpPr>
            <a:cxnSpLocks noChangeShapeType="1"/>
            <a:stCxn id="16" idx="2"/>
            <a:endCxn id="42" idx="0"/>
          </p:cNvCxnSpPr>
          <p:nvPr/>
        </p:nvCxnSpPr>
        <p:spPr bwMode="auto">
          <a:xfrm rot="16200000" flipH="1">
            <a:off x="7019924" y="3856831"/>
            <a:ext cx="433387" cy="44608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107"/>
          <p:cNvCxnSpPr>
            <a:cxnSpLocks noChangeShapeType="1"/>
            <a:stCxn id="17" idx="2"/>
            <a:endCxn id="49" idx="0"/>
          </p:cNvCxnSpPr>
          <p:nvPr/>
        </p:nvCxnSpPr>
        <p:spPr bwMode="auto">
          <a:xfrm rot="5400000">
            <a:off x="7965280" y="3860800"/>
            <a:ext cx="433387" cy="4381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108"/>
          <p:cNvCxnSpPr>
            <a:cxnSpLocks noChangeShapeType="1"/>
            <a:stCxn id="17" idx="2"/>
            <a:endCxn id="50" idx="0"/>
          </p:cNvCxnSpPr>
          <p:nvPr/>
        </p:nvCxnSpPr>
        <p:spPr bwMode="auto">
          <a:xfrm rot="5400000">
            <a:off x="8181180" y="4076700"/>
            <a:ext cx="433387" cy="63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09"/>
          <p:cNvCxnSpPr>
            <a:cxnSpLocks noChangeShapeType="1"/>
            <a:stCxn id="17" idx="2"/>
            <a:endCxn id="51" idx="0"/>
          </p:cNvCxnSpPr>
          <p:nvPr/>
        </p:nvCxnSpPr>
        <p:spPr bwMode="auto">
          <a:xfrm rot="16200000" flipH="1">
            <a:off x="8432799" y="3831431"/>
            <a:ext cx="433387" cy="49688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110"/>
          <p:cNvCxnSpPr>
            <a:cxnSpLocks noChangeShapeType="1"/>
            <a:stCxn id="18" idx="2"/>
            <a:endCxn id="52" idx="0"/>
          </p:cNvCxnSpPr>
          <p:nvPr/>
        </p:nvCxnSpPr>
        <p:spPr bwMode="auto">
          <a:xfrm rot="5400000">
            <a:off x="9488487" y="3777456"/>
            <a:ext cx="433387" cy="604837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111"/>
          <p:cNvCxnSpPr>
            <a:cxnSpLocks noChangeShapeType="1"/>
            <a:stCxn id="18" idx="2"/>
            <a:endCxn id="53" idx="0"/>
          </p:cNvCxnSpPr>
          <p:nvPr/>
        </p:nvCxnSpPr>
        <p:spPr bwMode="auto">
          <a:xfrm rot="5400000">
            <a:off x="9704387" y="3993356"/>
            <a:ext cx="433387" cy="173037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14"/>
          <p:cNvCxnSpPr>
            <a:cxnSpLocks noChangeShapeType="1"/>
            <a:stCxn id="18" idx="2"/>
            <a:endCxn id="54" idx="0"/>
          </p:cNvCxnSpPr>
          <p:nvPr/>
        </p:nvCxnSpPr>
        <p:spPr bwMode="auto">
          <a:xfrm rot="16200000" flipH="1">
            <a:off x="9921080" y="3949700"/>
            <a:ext cx="433387" cy="2603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115"/>
          <p:cNvCxnSpPr>
            <a:cxnSpLocks noChangeShapeType="1"/>
            <a:stCxn id="18" idx="2"/>
            <a:endCxn id="55" idx="0"/>
          </p:cNvCxnSpPr>
          <p:nvPr/>
        </p:nvCxnSpPr>
        <p:spPr bwMode="auto">
          <a:xfrm rot="16200000" flipH="1">
            <a:off x="10136980" y="3733800"/>
            <a:ext cx="433387" cy="6921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116"/>
          <p:cNvCxnSpPr>
            <a:cxnSpLocks noChangeShapeType="1"/>
            <a:stCxn id="6" idx="2"/>
            <a:endCxn id="15" idx="0"/>
          </p:cNvCxnSpPr>
          <p:nvPr/>
        </p:nvCxnSpPr>
        <p:spPr bwMode="auto">
          <a:xfrm rot="16200000" flipH="1">
            <a:off x="4468812" y="2547143"/>
            <a:ext cx="576262" cy="1481138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117"/>
          <p:cNvCxnSpPr>
            <a:cxnSpLocks noChangeShapeType="1"/>
            <a:stCxn id="6" idx="2"/>
            <a:endCxn id="16" idx="0"/>
          </p:cNvCxnSpPr>
          <p:nvPr/>
        </p:nvCxnSpPr>
        <p:spPr bwMode="auto">
          <a:xfrm rot="16200000" flipH="1">
            <a:off x="5226843" y="1789112"/>
            <a:ext cx="576262" cy="2997200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118"/>
          <p:cNvCxnSpPr>
            <a:cxnSpLocks noChangeShapeType="1"/>
            <a:stCxn id="6" idx="2"/>
            <a:endCxn id="17" idx="0"/>
          </p:cNvCxnSpPr>
          <p:nvPr/>
        </p:nvCxnSpPr>
        <p:spPr bwMode="auto">
          <a:xfrm rot="16200000" flipH="1">
            <a:off x="5920581" y="1095374"/>
            <a:ext cx="576262" cy="4384675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AutoShape 119"/>
          <p:cNvCxnSpPr>
            <a:cxnSpLocks noChangeShapeType="1"/>
            <a:stCxn id="6" idx="2"/>
            <a:endCxn id="18" idx="0"/>
          </p:cNvCxnSpPr>
          <p:nvPr/>
        </p:nvCxnSpPr>
        <p:spPr bwMode="auto">
          <a:xfrm rot="16200000" flipH="1">
            <a:off x="6723856" y="292099"/>
            <a:ext cx="576262" cy="5991225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AutoShape 44"/>
          <p:cNvSpPr>
            <a:spLocks noChangeArrowheads="1"/>
          </p:cNvSpPr>
          <p:nvPr/>
        </p:nvSpPr>
        <p:spPr bwMode="auto">
          <a:xfrm>
            <a:off x="6409530" y="1989931"/>
            <a:ext cx="1362075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General Manager</a:t>
            </a:r>
          </a:p>
        </p:txBody>
      </p:sp>
      <p:sp>
        <p:nvSpPr>
          <p:cNvPr id="71" name="AutoShape 46"/>
          <p:cNvSpPr>
            <a:spLocks noChangeArrowheads="1"/>
          </p:cNvSpPr>
          <p:nvPr/>
        </p:nvSpPr>
        <p:spPr bwMode="auto">
          <a:xfrm>
            <a:off x="3024980" y="2710656"/>
            <a:ext cx="1990725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Assistant General Manager</a:t>
            </a:r>
          </a:p>
        </p:txBody>
      </p:sp>
      <p:sp>
        <p:nvSpPr>
          <p:cNvPr id="72" name="AutoShape 48"/>
          <p:cNvSpPr>
            <a:spLocks noChangeArrowheads="1"/>
          </p:cNvSpPr>
          <p:nvPr/>
        </p:nvSpPr>
        <p:spPr bwMode="auto">
          <a:xfrm>
            <a:off x="6625430" y="2710656"/>
            <a:ext cx="1527175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Direction of Factory</a:t>
            </a:r>
          </a:p>
        </p:txBody>
      </p:sp>
      <p:sp>
        <p:nvSpPr>
          <p:cNvPr id="73" name="AutoShape 49"/>
          <p:cNvSpPr>
            <a:spLocks noChangeArrowheads="1"/>
          </p:cNvSpPr>
          <p:nvPr/>
        </p:nvSpPr>
        <p:spPr bwMode="auto">
          <a:xfrm>
            <a:off x="8963817" y="2710656"/>
            <a:ext cx="1931988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Import &amp; Export Customs</a:t>
            </a:r>
          </a:p>
        </p:txBody>
      </p:sp>
      <p:sp>
        <p:nvSpPr>
          <p:cNvPr id="74" name="AutoShape 50"/>
          <p:cNvSpPr>
            <a:spLocks noChangeArrowheads="1"/>
          </p:cNvSpPr>
          <p:nvPr/>
        </p:nvSpPr>
        <p:spPr bwMode="auto">
          <a:xfrm>
            <a:off x="8498680" y="2205831"/>
            <a:ext cx="822325" cy="2778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cxnSp>
        <p:nvCxnSpPr>
          <p:cNvPr id="75" name="AutoShape 54"/>
          <p:cNvCxnSpPr>
            <a:cxnSpLocks noChangeShapeType="1"/>
            <a:stCxn id="70" idx="2"/>
            <a:endCxn id="74" idx="1"/>
          </p:cNvCxnSpPr>
          <p:nvPr/>
        </p:nvCxnSpPr>
        <p:spPr bwMode="auto">
          <a:xfrm rot="16200000" flipH="1">
            <a:off x="7760493" y="1607343"/>
            <a:ext cx="68262" cy="1408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55"/>
          <p:cNvCxnSpPr>
            <a:cxnSpLocks noChangeShapeType="1"/>
            <a:stCxn id="70" idx="2"/>
            <a:endCxn id="71" idx="0"/>
          </p:cNvCxnSpPr>
          <p:nvPr/>
        </p:nvCxnSpPr>
        <p:spPr bwMode="auto">
          <a:xfrm rot="5400000">
            <a:off x="5338761" y="958850"/>
            <a:ext cx="433387" cy="3070225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56"/>
          <p:cNvCxnSpPr>
            <a:cxnSpLocks noChangeShapeType="1"/>
            <a:stCxn id="70" idx="2"/>
            <a:endCxn id="72" idx="0"/>
          </p:cNvCxnSpPr>
          <p:nvPr/>
        </p:nvCxnSpPr>
        <p:spPr bwMode="auto">
          <a:xfrm rot="16200000" flipH="1">
            <a:off x="7023098" y="2344738"/>
            <a:ext cx="433387" cy="2984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AutoShape 57"/>
          <p:cNvCxnSpPr>
            <a:cxnSpLocks noChangeShapeType="1"/>
            <a:stCxn id="70" idx="2"/>
            <a:endCxn id="73" idx="0"/>
          </p:cNvCxnSpPr>
          <p:nvPr/>
        </p:nvCxnSpPr>
        <p:spPr bwMode="auto">
          <a:xfrm rot="16200000" flipH="1">
            <a:off x="8293892" y="1073944"/>
            <a:ext cx="433387" cy="284003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AutoShape 59"/>
          <p:cNvSpPr>
            <a:spLocks noChangeArrowheads="1"/>
          </p:cNvSpPr>
          <p:nvPr/>
        </p:nvSpPr>
        <p:spPr bwMode="auto">
          <a:xfrm>
            <a:off x="3098005" y="3574256"/>
            <a:ext cx="1282700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Production Dept</a:t>
            </a:r>
          </a:p>
        </p:txBody>
      </p:sp>
      <p:sp>
        <p:nvSpPr>
          <p:cNvPr id="80" name="AutoShape 62"/>
          <p:cNvSpPr>
            <a:spLocks noChangeArrowheads="1"/>
          </p:cNvSpPr>
          <p:nvPr/>
        </p:nvSpPr>
        <p:spPr bwMode="auto">
          <a:xfrm>
            <a:off x="4825205" y="3574256"/>
            <a:ext cx="1350962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Engineering Dept</a:t>
            </a:r>
          </a:p>
        </p:txBody>
      </p:sp>
      <p:sp>
        <p:nvSpPr>
          <p:cNvPr id="81" name="AutoShape 63"/>
          <p:cNvSpPr>
            <a:spLocks noChangeArrowheads="1"/>
          </p:cNvSpPr>
          <p:nvPr/>
        </p:nvSpPr>
        <p:spPr bwMode="auto">
          <a:xfrm>
            <a:off x="6625430" y="3574256"/>
            <a:ext cx="782637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QA Dept</a:t>
            </a:r>
          </a:p>
        </p:txBody>
      </p:sp>
      <p:sp>
        <p:nvSpPr>
          <p:cNvPr id="82" name="AutoShape 64"/>
          <p:cNvSpPr>
            <a:spLocks noChangeArrowheads="1"/>
          </p:cNvSpPr>
          <p:nvPr/>
        </p:nvSpPr>
        <p:spPr bwMode="auto">
          <a:xfrm>
            <a:off x="7849392" y="3574256"/>
            <a:ext cx="1111250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Business Dept</a:t>
            </a:r>
          </a:p>
        </p:txBody>
      </p:sp>
      <p:sp>
        <p:nvSpPr>
          <p:cNvPr id="83" name="AutoShape 65"/>
          <p:cNvSpPr>
            <a:spLocks noChangeArrowheads="1"/>
          </p:cNvSpPr>
          <p:nvPr/>
        </p:nvSpPr>
        <p:spPr bwMode="auto">
          <a:xfrm>
            <a:off x="9362280" y="3574256"/>
            <a:ext cx="1296987" cy="2873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Operation Dept</a:t>
            </a:r>
          </a:p>
        </p:txBody>
      </p:sp>
      <p:sp>
        <p:nvSpPr>
          <p:cNvPr id="84" name="AutoShape 66"/>
          <p:cNvSpPr>
            <a:spLocks noChangeArrowheads="1"/>
          </p:cNvSpPr>
          <p:nvPr/>
        </p:nvSpPr>
        <p:spPr bwMode="auto">
          <a:xfrm>
            <a:off x="4106067" y="3934619"/>
            <a:ext cx="822325" cy="27781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sp>
        <p:nvSpPr>
          <p:cNvPr id="85" name="AutoShape 67"/>
          <p:cNvSpPr>
            <a:spLocks noChangeArrowheads="1"/>
          </p:cNvSpPr>
          <p:nvPr/>
        </p:nvSpPr>
        <p:spPr bwMode="auto">
          <a:xfrm>
            <a:off x="5185567" y="2997994"/>
            <a:ext cx="822325" cy="27781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sp>
        <p:nvSpPr>
          <p:cNvPr id="86" name="AutoShape 68"/>
          <p:cNvSpPr>
            <a:spLocks noChangeArrowheads="1"/>
          </p:cNvSpPr>
          <p:nvPr/>
        </p:nvSpPr>
        <p:spPr bwMode="auto">
          <a:xfrm>
            <a:off x="5761830" y="3934619"/>
            <a:ext cx="822325" cy="277812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Secretary</a:t>
            </a:r>
          </a:p>
        </p:txBody>
      </p:sp>
      <p:sp>
        <p:nvSpPr>
          <p:cNvPr id="87" name="AutoShape 69"/>
          <p:cNvSpPr>
            <a:spLocks noChangeArrowheads="1"/>
          </p:cNvSpPr>
          <p:nvPr/>
        </p:nvSpPr>
        <p:spPr bwMode="auto">
          <a:xfrm>
            <a:off x="2593180" y="4726781"/>
            <a:ext cx="376237" cy="1366838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Plug Molding Plant</a:t>
            </a:r>
          </a:p>
        </p:txBody>
      </p:sp>
      <p:sp>
        <p:nvSpPr>
          <p:cNvPr id="88" name="AutoShape 70"/>
          <p:cNvSpPr>
            <a:spLocks noChangeArrowheads="1"/>
          </p:cNvSpPr>
          <p:nvPr/>
        </p:nvSpPr>
        <p:spPr bwMode="auto">
          <a:xfrm>
            <a:off x="2953542" y="4726781"/>
            <a:ext cx="376238" cy="11985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PVC Pellet Plant</a:t>
            </a:r>
          </a:p>
        </p:txBody>
      </p:sp>
      <p:sp>
        <p:nvSpPr>
          <p:cNvPr id="89" name="AutoShape 71"/>
          <p:cNvSpPr>
            <a:spLocks noChangeArrowheads="1"/>
          </p:cNvSpPr>
          <p:nvPr/>
        </p:nvSpPr>
        <p:spPr bwMode="auto">
          <a:xfrm>
            <a:off x="3745705" y="4726781"/>
            <a:ext cx="376237" cy="152717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Logistics / Warehouse</a:t>
            </a:r>
          </a:p>
        </p:txBody>
      </p:sp>
      <p:sp>
        <p:nvSpPr>
          <p:cNvPr id="90" name="AutoShape 72"/>
          <p:cNvSpPr>
            <a:spLocks noChangeArrowheads="1"/>
          </p:cNvSpPr>
          <p:nvPr/>
        </p:nvSpPr>
        <p:spPr bwMode="auto">
          <a:xfrm>
            <a:off x="3385342" y="4726781"/>
            <a:ext cx="376238" cy="127317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Power Cord Plant</a:t>
            </a:r>
          </a:p>
        </p:txBody>
      </p:sp>
      <p:sp>
        <p:nvSpPr>
          <p:cNvPr id="91" name="AutoShape 73"/>
          <p:cNvSpPr>
            <a:spLocks noChangeArrowheads="1"/>
          </p:cNvSpPr>
          <p:nvPr/>
        </p:nvSpPr>
        <p:spPr bwMode="auto">
          <a:xfrm>
            <a:off x="2369343" y="4808538"/>
            <a:ext cx="376238" cy="171767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Production Management</a:t>
            </a:r>
          </a:p>
        </p:txBody>
      </p:sp>
      <p:sp>
        <p:nvSpPr>
          <p:cNvPr id="92" name="AutoShape 74"/>
          <p:cNvSpPr>
            <a:spLocks noChangeArrowheads="1"/>
          </p:cNvSpPr>
          <p:nvPr/>
        </p:nvSpPr>
        <p:spPr bwMode="auto">
          <a:xfrm>
            <a:off x="4393405" y="4726781"/>
            <a:ext cx="376237" cy="1252538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Engineering Tech</a:t>
            </a:r>
          </a:p>
        </p:txBody>
      </p:sp>
      <p:cxnSp>
        <p:nvCxnSpPr>
          <p:cNvPr id="93" name="AutoShape 75"/>
          <p:cNvCxnSpPr>
            <a:cxnSpLocks noChangeShapeType="1"/>
            <a:stCxn id="79" idx="2"/>
            <a:endCxn id="87" idx="0"/>
          </p:cNvCxnSpPr>
          <p:nvPr/>
        </p:nvCxnSpPr>
        <p:spPr bwMode="auto">
          <a:xfrm rot="5400000">
            <a:off x="2828130" y="3815556"/>
            <a:ext cx="865187" cy="9572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76"/>
          <p:cNvCxnSpPr>
            <a:cxnSpLocks noChangeShapeType="1"/>
            <a:stCxn id="79" idx="2"/>
            <a:endCxn id="88" idx="0"/>
          </p:cNvCxnSpPr>
          <p:nvPr/>
        </p:nvCxnSpPr>
        <p:spPr bwMode="auto">
          <a:xfrm rot="5400000">
            <a:off x="3008311" y="3995738"/>
            <a:ext cx="865187" cy="5969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AutoShape 77"/>
          <p:cNvCxnSpPr>
            <a:cxnSpLocks noChangeShapeType="1"/>
            <a:stCxn id="79" idx="2"/>
            <a:endCxn id="90" idx="0"/>
          </p:cNvCxnSpPr>
          <p:nvPr/>
        </p:nvCxnSpPr>
        <p:spPr bwMode="auto">
          <a:xfrm rot="5400000">
            <a:off x="3224211" y="4211638"/>
            <a:ext cx="865187" cy="1651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78"/>
          <p:cNvCxnSpPr>
            <a:cxnSpLocks noChangeShapeType="1"/>
            <a:stCxn id="79" idx="2"/>
            <a:endCxn id="89" idx="0"/>
          </p:cNvCxnSpPr>
          <p:nvPr/>
        </p:nvCxnSpPr>
        <p:spPr bwMode="auto">
          <a:xfrm rot="16200000" flipH="1">
            <a:off x="3404392" y="4196557"/>
            <a:ext cx="865187" cy="1952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79"/>
          <p:cNvCxnSpPr>
            <a:cxnSpLocks noChangeShapeType="1"/>
            <a:stCxn id="79" idx="2"/>
            <a:endCxn id="92" idx="0"/>
          </p:cNvCxnSpPr>
          <p:nvPr/>
        </p:nvCxnSpPr>
        <p:spPr bwMode="auto">
          <a:xfrm rot="16200000" flipH="1">
            <a:off x="3728242" y="3872707"/>
            <a:ext cx="865187" cy="8429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80"/>
          <p:cNvCxnSpPr>
            <a:cxnSpLocks noChangeShapeType="1"/>
            <a:stCxn id="79" idx="2"/>
          </p:cNvCxnSpPr>
          <p:nvPr/>
        </p:nvCxnSpPr>
        <p:spPr bwMode="auto">
          <a:xfrm rot="16200000" flipH="1">
            <a:off x="3584574" y="4016375"/>
            <a:ext cx="865187" cy="5556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81"/>
          <p:cNvCxnSpPr>
            <a:cxnSpLocks noChangeShapeType="1"/>
            <a:stCxn id="71" idx="2"/>
            <a:endCxn id="79" idx="0"/>
          </p:cNvCxnSpPr>
          <p:nvPr/>
        </p:nvCxnSpPr>
        <p:spPr bwMode="auto">
          <a:xfrm rot="5400000">
            <a:off x="3591718" y="3145631"/>
            <a:ext cx="576262" cy="280987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83"/>
          <p:cNvCxnSpPr>
            <a:cxnSpLocks noChangeShapeType="1"/>
            <a:stCxn id="79" idx="2"/>
            <a:endCxn id="84" idx="1"/>
          </p:cNvCxnSpPr>
          <p:nvPr/>
        </p:nvCxnSpPr>
        <p:spPr bwMode="auto">
          <a:xfrm rot="16200000" flipH="1">
            <a:off x="3816348" y="3784601"/>
            <a:ext cx="212725" cy="3667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84"/>
          <p:cNvCxnSpPr>
            <a:cxnSpLocks noChangeShapeType="1"/>
            <a:stCxn id="71" idx="2"/>
            <a:endCxn id="85" idx="1"/>
          </p:cNvCxnSpPr>
          <p:nvPr/>
        </p:nvCxnSpPr>
        <p:spPr bwMode="auto">
          <a:xfrm rot="16200000" flipH="1">
            <a:off x="4533105" y="2485231"/>
            <a:ext cx="139700" cy="1165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AutoShape 85"/>
          <p:cNvSpPr>
            <a:spLocks noChangeArrowheads="1"/>
          </p:cNvSpPr>
          <p:nvPr/>
        </p:nvSpPr>
        <p:spPr bwMode="auto">
          <a:xfrm>
            <a:off x="4753767" y="4726781"/>
            <a:ext cx="376238" cy="11096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Printing Dept</a:t>
            </a:r>
          </a:p>
        </p:txBody>
      </p:sp>
      <p:sp>
        <p:nvSpPr>
          <p:cNvPr id="103" name="AutoShape 86"/>
          <p:cNvSpPr>
            <a:spLocks noChangeArrowheads="1"/>
          </p:cNvSpPr>
          <p:nvPr/>
        </p:nvSpPr>
        <p:spPr bwMode="auto">
          <a:xfrm>
            <a:off x="5112542" y="4726781"/>
            <a:ext cx="376238" cy="8636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CAD Dept</a:t>
            </a:r>
          </a:p>
        </p:txBody>
      </p:sp>
      <p:sp>
        <p:nvSpPr>
          <p:cNvPr id="104" name="AutoShape 87"/>
          <p:cNvSpPr>
            <a:spLocks noChangeArrowheads="1"/>
          </p:cNvSpPr>
          <p:nvPr/>
        </p:nvSpPr>
        <p:spPr bwMode="auto">
          <a:xfrm>
            <a:off x="5545930" y="4726781"/>
            <a:ext cx="376237" cy="12239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  Sample Control</a:t>
            </a:r>
          </a:p>
        </p:txBody>
      </p:sp>
      <p:sp>
        <p:nvSpPr>
          <p:cNvPr id="105" name="AutoShape 88"/>
          <p:cNvSpPr>
            <a:spLocks noChangeArrowheads="1"/>
          </p:cNvSpPr>
          <p:nvPr/>
        </p:nvSpPr>
        <p:spPr bwMode="auto">
          <a:xfrm>
            <a:off x="5977730" y="4726781"/>
            <a:ext cx="376237" cy="12176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Tooling Control</a:t>
            </a:r>
          </a:p>
        </p:txBody>
      </p:sp>
      <p:sp>
        <p:nvSpPr>
          <p:cNvPr id="106" name="AutoShape 89"/>
          <p:cNvSpPr>
            <a:spLocks noChangeArrowheads="1"/>
          </p:cNvSpPr>
          <p:nvPr/>
        </p:nvSpPr>
        <p:spPr bwMode="auto">
          <a:xfrm>
            <a:off x="6841330" y="4294981"/>
            <a:ext cx="376237" cy="954088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R&amp;D Section</a:t>
            </a:r>
          </a:p>
        </p:txBody>
      </p:sp>
      <p:sp>
        <p:nvSpPr>
          <p:cNvPr id="107" name="AutoShape 90"/>
          <p:cNvSpPr>
            <a:spLocks noChangeArrowheads="1"/>
          </p:cNvSpPr>
          <p:nvPr/>
        </p:nvSpPr>
        <p:spPr bwMode="auto">
          <a:xfrm>
            <a:off x="7274717" y="4294981"/>
            <a:ext cx="376238" cy="179705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Document Control Center</a:t>
            </a:r>
          </a:p>
        </p:txBody>
      </p:sp>
      <p:sp>
        <p:nvSpPr>
          <p:cNvPr id="108" name="AutoShape 91"/>
          <p:cNvSpPr>
            <a:spLocks noChangeArrowheads="1"/>
          </p:cNvSpPr>
          <p:nvPr/>
        </p:nvSpPr>
        <p:spPr bwMode="auto">
          <a:xfrm>
            <a:off x="6409530" y="4294981"/>
            <a:ext cx="376237" cy="18145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Quality Assurance Section</a:t>
            </a:r>
          </a:p>
        </p:txBody>
      </p:sp>
      <p:cxnSp>
        <p:nvCxnSpPr>
          <p:cNvPr id="109" name="AutoShape 92"/>
          <p:cNvCxnSpPr>
            <a:cxnSpLocks noChangeShapeType="1"/>
            <a:stCxn id="80" idx="2"/>
            <a:endCxn id="102" idx="0"/>
          </p:cNvCxnSpPr>
          <p:nvPr/>
        </p:nvCxnSpPr>
        <p:spPr bwMode="auto">
          <a:xfrm rot="5400000">
            <a:off x="4789486" y="4014788"/>
            <a:ext cx="865187" cy="5588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93"/>
          <p:cNvCxnSpPr>
            <a:cxnSpLocks noChangeShapeType="1"/>
            <a:stCxn id="80" idx="2"/>
            <a:endCxn id="103" idx="0"/>
          </p:cNvCxnSpPr>
          <p:nvPr/>
        </p:nvCxnSpPr>
        <p:spPr bwMode="auto">
          <a:xfrm rot="5400000">
            <a:off x="4968874" y="4194175"/>
            <a:ext cx="865187" cy="2000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94"/>
          <p:cNvCxnSpPr>
            <a:cxnSpLocks noChangeShapeType="1"/>
            <a:stCxn id="80" idx="2"/>
            <a:endCxn id="104" idx="0"/>
          </p:cNvCxnSpPr>
          <p:nvPr/>
        </p:nvCxnSpPr>
        <p:spPr bwMode="auto">
          <a:xfrm rot="16200000" flipH="1">
            <a:off x="5185567" y="4177507"/>
            <a:ext cx="865187" cy="2333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AutoShape 95"/>
          <p:cNvCxnSpPr>
            <a:cxnSpLocks noChangeShapeType="1"/>
            <a:stCxn id="80" idx="2"/>
            <a:endCxn id="105" idx="0"/>
          </p:cNvCxnSpPr>
          <p:nvPr/>
        </p:nvCxnSpPr>
        <p:spPr bwMode="auto">
          <a:xfrm rot="16200000" flipH="1">
            <a:off x="5401467" y="3961607"/>
            <a:ext cx="865187" cy="6651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AutoShape 96"/>
          <p:cNvCxnSpPr>
            <a:cxnSpLocks noChangeShapeType="1"/>
            <a:stCxn id="80" idx="2"/>
            <a:endCxn id="86" idx="1"/>
          </p:cNvCxnSpPr>
          <p:nvPr/>
        </p:nvCxnSpPr>
        <p:spPr bwMode="auto">
          <a:xfrm rot="16200000" flipH="1">
            <a:off x="5525292" y="3837782"/>
            <a:ext cx="212725" cy="260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AutoShape 97"/>
          <p:cNvSpPr>
            <a:spLocks noChangeArrowheads="1"/>
          </p:cNvSpPr>
          <p:nvPr/>
        </p:nvSpPr>
        <p:spPr bwMode="auto">
          <a:xfrm>
            <a:off x="7777955" y="4294981"/>
            <a:ext cx="376237" cy="13319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A Region Manager</a:t>
            </a:r>
          </a:p>
        </p:txBody>
      </p:sp>
      <p:sp>
        <p:nvSpPr>
          <p:cNvPr id="115" name="AutoShape 98"/>
          <p:cNvSpPr>
            <a:spLocks noChangeArrowheads="1"/>
          </p:cNvSpPr>
          <p:nvPr/>
        </p:nvSpPr>
        <p:spPr bwMode="auto">
          <a:xfrm>
            <a:off x="8209755" y="4294981"/>
            <a:ext cx="376237" cy="195262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B Region Assistant Manager</a:t>
            </a:r>
          </a:p>
        </p:txBody>
      </p:sp>
      <p:sp>
        <p:nvSpPr>
          <p:cNvPr id="116" name="AutoShape 99"/>
          <p:cNvSpPr>
            <a:spLocks noChangeArrowheads="1"/>
          </p:cNvSpPr>
          <p:nvPr/>
        </p:nvSpPr>
        <p:spPr bwMode="auto">
          <a:xfrm>
            <a:off x="8622505" y="4294981"/>
            <a:ext cx="558800" cy="16557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Office Work:  Domestic / Foreign Sales</a:t>
            </a:r>
          </a:p>
        </p:txBody>
      </p:sp>
      <p:sp>
        <p:nvSpPr>
          <p:cNvPr id="117" name="AutoShape 100"/>
          <p:cNvSpPr>
            <a:spLocks noChangeArrowheads="1"/>
          </p:cNvSpPr>
          <p:nvPr/>
        </p:nvSpPr>
        <p:spPr bwMode="auto">
          <a:xfrm>
            <a:off x="9217817" y="4294981"/>
            <a:ext cx="376238" cy="86201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Finance</a:t>
            </a:r>
          </a:p>
        </p:txBody>
      </p:sp>
      <p:sp>
        <p:nvSpPr>
          <p:cNvPr id="118" name="AutoShape 101"/>
          <p:cNvSpPr>
            <a:spLocks noChangeArrowheads="1"/>
          </p:cNvSpPr>
          <p:nvPr/>
        </p:nvSpPr>
        <p:spPr bwMode="auto">
          <a:xfrm>
            <a:off x="9649617" y="4294981"/>
            <a:ext cx="376238" cy="6477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HR</a:t>
            </a:r>
          </a:p>
        </p:txBody>
      </p:sp>
      <p:sp>
        <p:nvSpPr>
          <p:cNvPr id="119" name="AutoShape 102"/>
          <p:cNvSpPr>
            <a:spLocks noChangeArrowheads="1"/>
          </p:cNvSpPr>
          <p:nvPr/>
        </p:nvSpPr>
        <p:spPr bwMode="auto">
          <a:xfrm>
            <a:off x="10083005" y="4294981"/>
            <a:ext cx="376237" cy="15113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Customer Service</a:t>
            </a:r>
          </a:p>
        </p:txBody>
      </p:sp>
      <p:sp>
        <p:nvSpPr>
          <p:cNvPr id="120" name="AutoShape 103"/>
          <p:cNvSpPr>
            <a:spLocks noChangeArrowheads="1"/>
          </p:cNvSpPr>
          <p:nvPr/>
        </p:nvSpPr>
        <p:spPr bwMode="auto">
          <a:xfrm>
            <a:off x="10514805" y="4294981"/>
            <a:ext cx="376237" cy="1223963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6378" tIns="48189" rIns="96378" bIns="48189" anchor="ctr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3175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4350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2350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95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67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639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1150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Procurement</a:t>
            </a:r>
          </a:p>
        </p:txBody>
      </p:sp>
      <p:cxnSp>
        <p:nvCxnSpPr>
          <p:cNvPr id="121" name="AutoShape 104"/>
          <p:cNvCxnSpPr>
            <a:cxnSpLocks noChangeShapeType="1"/>
            <a:stCxn id="81" idx="2"/>
            <a:endCxn id="108" idx="0"/>
          </p:cNvCxnSpPr>
          <p:nvPr/>
        </p:nvCxnSpPr>
        <p:spPr bwMode="auto">
          <a:xfrm rot="5400000">
            <a:off x="6591298" y="3868738"/>
            <a:ext cx="433387" cy="41910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AutoShape 105"/>
          <p:cNvCxnSpPr>
            <a:cxnSpLocks noChangeShapeType="1"/>
            <a:stCxn id="81" idx="2"/>
            <a:endCxn id="106" idx="0"/>
          </p:cNvCxnSpPr>
          <p:nvPr/>
        </p:nvCxnSpPr>
        <p:spPr bwMode="auto">
          <a:xfrm rot="16200000" flipH="1">
            <a:off x="6807198" y="4071938"/>
            <a:ext cx="433387" cy="1270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AutoShape 106"/>
          <p:cNvCxnSpPr>
            <a:cxnSpLocks noChangeShapeType="1"/>
            <a:stCxn id="81" idx="2"/>
            <a:endCxn id="107" idx="0"/>
          </p:cNvCxnSpPr>
          <p:nvPr/>
        </p:nvCxnSpPr>
        <p:spPr bwMode="auto">
          <a:xfrm rot="16200000" flipH="1">
            <a:off x="7023892" y="3855244"/>
            <a:ext cx="433387" cy="44608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AutoShape 107"/>
          <p:cNvCxnSpPr>
            <a:cxnSpLocks noChangeShapeType="1"/>
            <a:stCxn id="82" idx="2"/>
            <a:endCxn id="114" idx="0"/>
          </p:cNvCxnSpPr>
          <p:nvPr/>
        </p:nvCxnSpPr>
        <p:spPr bwMode="auto">
          <a:xfrm rot="5400000">
            <a:off x="7969248" y="3859213"/>
            <a:ext cx="433387" cy="4381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108"/>
          <p:cNvCxnSpPr>
            <a:cxnSpLocks noChangeShapeType="1"/>
            <a:stCxn id="82" idx="2"/>
            <a:endCxn id="115" idx="0"/>
          </p:cNvCxnSpPr>
          <p:nvPr/>
        </p:nvCxnSpPr>
        <p:spPr bwMode="auto">
          <a:xfrm rot="5400000">
            <a:off x="8185148" y="4075113"/>
            <a:ext cx="433387" cy="63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AutoShape 109"/>
          <p:cNvCxnSpPr>
            <a:cxnSpLocks noChangeShapeType="1"/>
            <a:stCxn id="82" idx="2"/>
            <a:endCxn id="116" idx="0"/>
          </p:cNvCxnSpPr>
          <p:nvPr/>
        </p:nvCxnSpPr>
        <p:spPr bwMode="auto">
          <a:xfrm rot="16200000" flipH="1">
            <a:off x="8436767" y="3829844"/>
            <a:ext cx="433387" cy="49688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AutoShape 110"/>
          <p:cNvCxnSpPr>
            <a:cxnSpLocks noChangeShapeType="1"/>
            <a:stCxn id="83" idx="2"/>
            <a:endCxn id="117" idx="0"/>
          </p:cNvCxnSpPr>
          <p:nvPr/>
        </p:nvCxnSpPr>
        <p:spPr bwMode="auto">
          <a:xfrm rot="5400000">
            <a:off x="9492455" y="3775869"/>
            <a:ext cx="433387" cy="604837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AutoShape 111"/>
          <p:cNvCxnSpPr>
            <a:cxnSpLocks noChangeShapeType="1"/>
            <a:stCxn id="83" idx="2"/>
            <a:endCxn id="118" idx="0"/>
          </p:cNvCxnSpPr>
          <p:nvPr/>
        </p:nvCxnSpPr>
        <p:spPr bwMode="auto">
          <a:xfrm rot="5400000">
            <a:off x="9708355" y="3991769"/>
            <a:ext cx="433387" cy="173037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AutoShape 114"/>
          <p:cNvCxnSpPr>
            <a:cxnSpLocks noChangeShapeType="1"/>
            <a:stCxn id="83" idx="2"/>
            <a:endCxn id="119" idx="0"/>
          </p:cNvCxnSpPr>
          <p:nvPr/>
        </p:nvCxnSpPr>
        <p:spPr bwMode="auto">
          <a:xfrm rot="16200000" flipH="1">
            <a:off x="9925048" y="3948113"/>
            <a:ext cx="433387" cy="2603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AutoShape 115"/>
          <p:cNvCxnSpPr>
            <a:cxnSpLocks noChangeShapeType="1"/>
            <a:stCxn id="83" idx="2"/>
            <a:endCxn id="120" idx="0"/>
          </p:cNvCxnSpPr>
          <p:nvPr/>
        </p:nvCxnSpPr>
        <p:spPr bwMode="auto">
          <a:xfrm rot="16200000" flipH="1">
            <a:off x="10140948" y="3732213"/>
            <a:ext cx="433387" cy="6921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116"/>
          <p:cNvCxnSpPr>
            <a:cxnSpLocks noChangeShapeType="1"/>
            <a:stCxn id="71" idx="2"/>
            <a:endCxn id="80" idx="0"/>
          </p:cNvCxnSpPr>
          <p:nvPr/>
        </p:nvCxnSpPr>
        <p:spPr bwMode="auto">
          <a:xfrm rot="16200000" flipH="1">
            <a:off x="4472780" y="2545556"/>
            <a:ext cx="576262" cy="1481138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AutoShape 117"/>
          <p:cNvCxnSpPr>
            <a:cxnSpLocks noChangeShapeType="1"/>
            <a:stCxn id="71" idx="2"/>
            <a:endCxn id="81" idx="0"/>
          </p:cNvCxnSpPr>
          <p:nvPr/>
        </p:nvCxnSpPr>
        <p:spPr bwMode="auto">
          <a:xfrm rot="16200000" flipH="1">
            <a:off x="5230811" y="1787525"/>
            <a:ext cx="576262" cy="2997200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AutoShape 118"/>
          <p:cNvCxnSpPr>
            <a:cxnSpLocks noChangeShapeType="1"/>
            <a:stCxn id="71" idx="2"/>
            <a:endCxn id="82" idx="0"/>
          </p:cNvCxnSpPr>
          <p:nvPr/>
        </p:nvCxnSpPr>
        <p:spPr bwMode="auto">
          <a:xfrm rot="16200000" flipH="1">
            <a:off x="5924549" y="1093787"/>
            <a:ext cx="576262" cy="4384675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119"/>
          <p:cNvCxnSpPr>
            <a:cxnSpLocks noChangeShapeType="1"/>
            <a:stCxn id="71" idx="2"/>
            <a:endCxn id="83" idx="0"/>
          </p:cNvCxnSpPr>
          <p:nvPr/>
        </p:nvCxnSpPr>
        <p:spPr bwMode="auto">
          <a:xfrm rot="16200000" flipH="1">
            <a:off x="6727824" y="290512"/>
            <a:ext cx="576262" cy="5991225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5446552" cy="724856"/>
          </a:xfrm>
        </p:spPr>
        <p:txBody>
          <a:bodyPr/>
          <a:lstStyle/>
          <a:p>
            <a:r>
              <a:rPr lang="en-US" dirty="0"/>
              <a:t>Employee Distribution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72298"/>
            <a:ext cx="8962438" cy="7374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713746" cy="774384"/>
          </a:xfrm>
        </p:spPr>
        <p:txBody>
          <a:bodyPr/>
          <a:lstStyle/>
          <a:p>
            <a:r>
              <a:rPr lang="en-US" dirty="0"/>
              <a:t>Customer Base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412" y="1392127"/>
            <a:ext cx="9337520" cy="5047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653" y="1768315"/>
            <a:ext cx="213378" cy="1438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6" y="2274327"/>
            <a:ext cx="2133785" cy="18655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05800" y="1637943"/>
            <a:ext cx="30569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Robert Bosch Power Tools</a:t>
            </a: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Oracle</a:t>
            </a:r>
            <a:endParaRPr lang="en-US" altLang="zh-TW" i="1" dirty="0">
              <a:solidFill>
                <a:srgbClr val="9999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Cisco Systems</a:t>
            </a: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Celestica</a:t>
            </a:r>
          </a:p>
          <a:p>
            <a:r>
              <a:rPr lang="en-US" altLang="zh-TW" dirty="0" smtClean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Foxconn</a:t>
            </a:r>
            <a:endParaRPr lang="en-US" altLang="zh-TW" dirty="0">
              <a:solidFill>
                <a:srgbClr val="9999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Intel</a:t>
            </a: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Facebook</a:t>
            </a:r>
          </a:p>
          <a:p>
            <a:r>
              <a:rPr lang="en-US" altLang="zh-TW" dirty="0" err="1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Nvidia</a:t>
            </a:r>
            <a:endParaRPr lang="en-US" altLang="zh-TW" dirty="0">
              <a:solidFill>
                <a:srgbClr val="9999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Network Appliance</a:t>
            </a:r>
          </a:p>
          <a:p>
            <a:r>
              <a:rPr lang="en-US" altLang="zh-TW" dirty="0" smtClean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Jabil</a:t>
            </a:r>
            <a:endParaRPr lang="en-US" altLang="zh-TW" dirty="0">
              <a:solidFill>
                <a:srgbClr val="9999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Xerox</a:t>
            </a:r>
          </a:p>
          <a:p>
            <a:r>
              <a:rPr lang="en-US" altLang="zh-TW" dirty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Arrow </a:t>
            </a:r>
            <a:r>
              <a:rPr lang="en-US" altLang="zh-TW" dirty="0" smtClean="0">
                <a:solidFill>
                  <a:srgbClr val="9999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Electronics</a:t>
            </a:r>
            <a:endParaRPr lang="en-US" altLang="zh-TW" dirty="0">
              <a:solidFill>
                <a:srgbClr val="9999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gray">
          <a:xfrm rot="16200000" flipV="1">
            <a:off x="5256542" y="2729814"/>
            <a:ext cx="846138" cy="2159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93543">
                  <a:alpha val="70000"/>
                </a:srgbClr>
              </a:gs>
              <a:gs pos="100000">
                <a:srgbClr val="1A98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zh-TW" sz="1800" b="0">
              <a:solidFill>
                <a:schemeClr val="tx1"/>
              </a:solidFill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126" y="2086068"/>
            <a:ext cx="319580" cy="1544638"/>
          </a:xfrm>
          <a:prstGeom prst="rect">
            <a:avLst/>
          </a:prstGeom>
        </p:spPr>
      </p:pic>
      <p:sp>
        <p:nvSpPr>
          <p:cNvPr id="16" name="AutoShape 11"/>
          <p:cNvSpPr>
            <a:spLocks noChangeArrowheads="1"/>
          </p:cNvSpPr>
          <p:nvPr/>
        </p:nvSpPr>
        <p:spPr bwMode="gray">
          <a:xfrm rot="16200000" flipV="1">
            <a:off x="6766503" y="5388675"/>
            <a:ext cx="144462" cy="1428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Times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zh-TW" sz="1800" b="0">
              <a:solidFill>
                <a:schemeClr val="tx1"/>
              </a:solidFill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6777" y="567792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CARINDA</a:t>
            </a:r>
            <a:endParaRPr lang="en-US" altLang="zh-TW" dirty="0">
              <a:solidFill>
                <a:srgbClr val="FFFF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1454" y="5301101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b="1" dirty="0">
                <a:latin typeface="Arial" panose="020B0604020202020204" pitchFamily="34" charset="0"/>
                <a:ea typeface="新細明體" panose="02020500000000000000" pitchFamily="18" charset="-120"/>
              </a:rPr>
              <a:t>2%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4790" y="283776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35</a:t>
            </a:r>
            <a:r>
              <a:rPr kumimoji="1" lang="en-US" altLang="zh-TW" sz="2000" b="1" dirty="0">
                <a:latin typeface="Arial" panose="020B0604020202020204" pitchFamily="34" charset="0"/>
                <a:ea typeface="新細明體" panose="02020500000000000000" pitchFamily="18" charset="-120"/>
              </a:rPr>
              <a:t>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8495" y="333362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b="1" dirty="0">
                <a:latin typeface="Arial" panose="020B0604020202020204" pitchFamily="34" charset="0"/>
                <a:ea typeface="新細明體" panose="02020500000000000000" pitchFamily="18" charset="-120"/>
              </a:rPr>
              <a:t>20%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587" y="1967315"/>
            <a:ext cx="1548532" cy="267824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557720" y="327626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43</a:t>
            </a:r>
            <a:r>
              <a:rPr kumimoji="1" lang="en-US" altLang="zh-TW" sz="2000" b="1" dirty="0">
                <a:latin typeface="Arial" panose="020B0604020202020204" pitchFamily="34" charset="0"/>
                <a:ea typeface="新細明體" panose="02020500000000000000" pitchFamily="18" charset="-12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9887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170829" cy="715803"/>
          </a:xfrm>
        </p:spPr>
        <p:txBody>
          <a:bodyPr/>
          <a:lstStyle/>
          <a:p>
            <a:r>
              <a:rPr lang="en-US" dirty="0"/>
              <a:t>Total 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569" y="2010287"/>
            <a:ext cx="8953956" cy="4188382"/>
          </a:xfrm>
        </p:spPr>
        <p:txBody>
          <a:bodyPr>
            <a:normAutofit/>
          </a:bodyPr>
          <a:lstStyle/>
          <a:p>
            <a:r>
              <a:rPr lang="en-US" dirty="0"/>
              <a:t> Company-wide commitment to continuous performance improvement, product quality, and meeting customer requirements.</a:t>
            </a:r>
          </a:p>
          <a:p>
            <a:r>
              <a:rPr lang="en-US" dirty="0"/>
              <a:t> All manufacturing facilities are ISO 9001:2000 certified.</a:t>
            </a:r>
          </a:p>
          <a:p>
            <a:r>
              <a:rPr lang="en-US" dirty="0"/>
              <a:t> Reducing development cycle times and product and service costs on new custom designed power cords.</a:t>
            </a:r>
          </a:p>
          <a:p>
            <a:r>
              <a:rPr lang="en-US" dirty="0"/>
              <a:t> Proactive Oriented - Problems must be prevented, not just fixed. </a:t>
            </a:r>
          </a:p>
          <a:p>
            <a:r>
              <a:rPr lang="en-US" dirty="0"/>
              <a:t> Emphasis in continuous improvement rather than maintenance.</a:t>
            </a:r>
          </a:p>
          <a:p>
            <a:r>
              <a:rPr lang="en-US" dirty="0"/>
              <a:t> Zero defect. Products are 100% tested. Defected item are eliminated immediately.</a:t>
            </a:r>
          </a:p>
          <a:p>
            <a:r>
              <a:rPr lang="en-US" dirty="0"/>
              <a:t> Doing it right the first time.</a:t>
            </a:r>
          </a:p>
          <a:p>
            <a:r>
              <a:rPr lang="en-US" dirty="0"/>
              <a:t> 100% Customer satisfaction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518" y="548048"/>
            <a:ext cx="1639300" cy="15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458909" cy="679589"/>
          </a:xfrm>
        </p:spPr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835" y="1662953"/>
            <a:ext cx="8791907" cy="44159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Over 130 types of plug and connector designs and patents</a:t>
            </a:r>
          </a:p>
          <a:p>
            <a:r>
              <a:rPr lang="en-US" dirty="0"/>
              <a:t> Plug and connector types comply to worldwide specifications: NEMA, IEC, 2 or 3 conductors, polarized, locked, hospital and various industry usages.</a:t>
            </a:r>
          </a:p>
          <a:p>
            <a:r>
              <a:rPr lang="en-US" dirty="0"/>
              <a:t> North America (UL &amp; CSA) cord types: 10~18 AWG, SPT, SVT, SJT and rubberized cordages in various permutations for oil, weather, water resistance, temperature and voltage.</a:t>
            </a:r>
          </a:p>
          <a:p>
            <a:r>
              <a:rPr lang="en-US" dirty="0"/>
              <a:t> International (BSI, CEBEC, VDE, </a:t>
            </a:r>
            <a:r>
              <a:rPr lang="en-US" dirty="0" err="1"/>
              <a:t>etc</a:t>
            </a:r>
            <a:r>
              <a:rPr lang="en-US" dirty="0"/>
              <a:t>) cord types: 1.5~0.75mm2, H03VV-F, H05VV-F, VCT, VFF, etc.</a:t>
            </a:r>
          </a:p>
          <a:p>
            <a:r>
              <a:rPr lang="en-US" dirty="0"/>
              <a:t> Customized power cords: Plugs, connectors, terminals, shielded, length, strain relief, stripped end, color of outer and inner jackets, high temperature, etc.</a:t>
            </a:r>
          </a:p>
          <a:p>
            <a:r>
              <a:rPr lang="en-US" dirty="0"/>
              <a:t> Customer design aid: Design drawings provided, safety approvals and fabricate tools in house to shorten the lead time and process.</a:t>
            </a:r>
          </a:p>
          <a:p>
            <a:r>
              <a:rPr lang="en-US" dirty="0"/>
              <a:t> Power Supply Unit Distributor (PSUs)</a:t>
            </a:r>
          </a:p>
          <a:p>
            <a:r>
              <a:rPr lang="en-US" dirty="0"/>
              <a:t> Wire Harnesses and Computer Cables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27" y="5424380"/>
            <a:ext cx="1140051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416" y="5424379"/>
            <a:ext cx="1140051" cy="1140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616" y="5424380"/>
            <a:ext cx="1146147" cy="114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205" y="5424378"/>
            <a:ext cx="1140051" cy="1140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2705" y="2713180"/>
            <a:ext cx="1146147" cy="1146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9712" y="4071828"/>
            <a:ext cx="1140051" cy="1140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1403" y="1503902"/>
            <a:ext cx="1428750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1403" y="2108541"/>
            <a:ext cx="14287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5917332" cy="752017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Facilities Fact Sheet </a:t>
            </a:r>
            <a:r>
              <a:rPr lang="en-US" dirty="0" smtClean="0"/>
              <a:t>2017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7395" y="1790299"/>
            <a:ext cx="9199557" cy="49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5546140" cy="643375"/>
          </a:xfrm>
        </p:spPr>
        <p:txBody>
          <a:bodyPr/>
          <a:lstStyle/>
          <a:p>
            <a:r>
              <a:rPr lang="en-US" dirty="0"/>
              <a:t>Manufacturing 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74" y="1549670"/>
            <a:ext cx="2597121" cy="195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48" y="2870009"/>
            <a:ext cx="2572735" cy="192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100" y="3366034"/>
            <a:ext cx="2505673" cy="1877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706" y="4796512"/>
            <a:ext cx="2517866" cy="1889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083" y="3564402"/>
            <a:ext cx="120101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021039" cy="770124"/>
          </a:xfrm>
        </p:spPr>
        <p:txBody>
          <a:bodyPr/>
          <a:lstStyle/>
          <a:p>
            <a:r>
              <a:rPr lang="en-US" dirty="0"/>
              <a:t>Major Equipment List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6599" y="1507958"/>
            <a:ext cx="7988705" cy="50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414457" cy="788231"/>
          </a:xfrm>
        </p:spPr>
        <p:txBody>
          <a:bodyPr/>
          <a:lstStyle/>
          <a:p>
            <a:r>
              <a:rPr lang="en-US" dirty="0"/>
              <a:t>Accomplishment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7564" y="5902858"/>
            <a:ext cx="21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Unit: Million USD</a:t>
            </a:r>
            <a:endParaRPr lang="en-US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05786" y="1234420"/>
            <a:ext cx="8813426" cy="5623580"/>
            <a:chOff x="2412" y="1471"/>
            <a:chExt cx="3730" cy="238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12" y="1471"/>
              <a:ext cx="3730" cy="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" y="1582"/>
              <a:ext cx="2773" cy="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596"/>
              <a:ext cx="2773" cy="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799" y="1625"/>
              <a:ext cx="33" cy="1956"/>
            </a:xfrm>
            <a:custGeom>
              <a:avLst/>
              <a:gdLst>
                <a:gd name="T0" fmla="*/ 33 w 33"/>
                <a:gd name="T1" fmla="*/ 1956 h 1956"/>
                <a:gd name="T2" fmla="*/ 0 w 33"/>
                <a:gd name="T3" fmla="*/ 1956 h 1956"/>
                <a:gd name="T4" fmla="*/ 33 w 33"/>
                <a:gd name="T5" fmla="*/ 1632 h 1956"/>
                <a:gd name="T6" fmla="*/ 0 w 33"/>
                <a:gd name="T7" fmla="*/ 1632 h 1956"/>
                <a:gd name="T8" fmla="*/ 33 w 33"/>
                <a:gd name="T9" fmla="*/ 1304 h 1956"/>
                <a:gd name="T10" fmla="*/ 0 w 33"/>
                <a:gd name="T11" fmla="*/ 1304 h 1956"/>
                <a:gd name="T12" fmla="*/ 33 w 33"/>
                <a:gd name="T13" fmla="*/ 981 h 1956"/>
                <a:gd name="T14" fmla="*/ 0 w 33"/>
                <a:gd name="T15" fmla="*/ 981 h 1956"/>
                <a:gd name="T16" fmla="*/ 33 w 33"/>
                <a:gd name="T17" fmla="*/ 652 h 1956"/>
                <a:gd name="T18" fmla="*/ 0 w 33"/>
                <a:gd name="T19" fmla="*/ 652 h 1956"/>
                <a:gd name="T20" fmla="*/ 33 w 33"/>
                <a:gd name="T21" fmla="*/ 329 h 1956"/>
                <a:gd name="T22" fmla="*/ 0 w 33"/>
                <a:gd name="T23" fmla="*/ 329 h 1956"/>
                <a:gd name="T24" fmla="*/ 33 w 33"/>
                <a:gd name="T25" fmla="*/ 0 h 1956"/>
                <a:gd name="T26" fmla="*/ 0 w 33"/>
                <a:gd name="T27" fmla="*/ 0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956">
                  <a:moveTo>
                    <a:pt x="33" y="1956"/>
                  </a:moveTo>
                  <a:lnTo>
                    <a:pt x="0" y="1956"/>
                  </a:lnTo>
                  <a:moveTo>
                    <a:pt x="33" y="1632"/>
                  </a:moveTo>
                  <a:lnTo>
                    <a:pt x="0" y="1632"/>
                  </a:lnTo>
                  <a:moveTo>
                    <a:pt x="33" y="1304"/>
                  </a:moveTo>
                  <a:lnTo>
                    <a:pt x="0" y="1304"/>
                  </a:lnTo>
                  <a:moveTo>
                    <a:pt x="33" y="981"/>
                  </a:moveTo>
                  <a:lnTo>
                    <a:pt x="0" y="981"/>
                  </a:lnTo>
                  <a:moveTo>
                    <a:pt x="33" y="652"/>
                  </a:moveTo>
                  <a:lnTo>
                    <a:pt x="0" y="652"/>
                  </a:lnTo>
                  <a:moveTo>
                    <a:pt x="33" y="329"/>
                  </a:moveTo>
                  <a:lnTo>
                    <a:pt x="0" y="329"/>
                  </a:lnTo>
                  <a:moveTo>
                    <a:pt x="33" y="0"/>
                  </a:move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659" y="3527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05" y="3201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10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605" y="2875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605" y="2549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30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05" y="2222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40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605" y="1896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50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605" y="1570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60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2799" y="3557"/>
              <a:ext cx="2681" cy="24"/>
            </a:xfrm>
            <a:custGeom>
              <a:avLst/>
              <a:gdLst>
                <a:gd name="T0" fmla="*/ 0 w 2681"/>
                <a:gd name="T1" fmla="*/ 0 h 24"/>
                <a:gd name="T2" fmla="*/ 0 w 2681"/>
                <a:gd name="T3" fmla="*/ 24 h 24"/>
                <a:gd name="T4" fmla="*/ 246 w 2681"/>
                <a:gd name="T5" fmla="*/ 0 h 24"/>
                <a:gd name="T6" fmla="*/ 246 w 2681"/>
                <a:gd name="T7" fmla="*/ 24 h 24"/>
                <a:gd name="T8" fmla="*/ 488 w 2681"/>
                <a:gd name="T9" fmla="*/ 0 h 24"/>
                <a:gd name="T10" fmla="*/ 488 w 2681"/>
                <a:gd name="T11" fmla="*/ 24 h 24"/>
                <a:gd name="T12" fmla="*/ 734 w 2681"/>
                <a:gd name="T13" fmla="*/ 0 h 24"/>
                <a:gd name="T14" fmla="*/ 734 w 2681"/>
                <a:gd name="T15" fmla="*/ 24 h 24"/>
                <a:gd name="T16" fmla="*/ 976 w 2681"/>
                <a:gd name="T17" fmla="*/ 0 h 24"/>
                <a:gd name="T18" fmla="*/ 976 w 2681"/>
                <a:gd name="T19" fmla="*/ 24 h 24"/>
                <a:gd name="T20" fmla="*/ 1222 w 2681"/>
                <a:gd name="T21" fmla="*/ 0 h 24"/>
                <a:gd name="T22" fmla="*/ 1222 w 2681"/>
                <a:gd name="T23" fmla="*/ 24 h 24"/>
                <a:gd name="T24" fmla="*/ 1463 w 2681"/>
                <a:gd name="T25" fmla="*/ 0 h 24"/>
                <a:gd name="T26" fmla="*/ 1463 w 2681"/>
                <a:gd name="T27" fmla="*/ 24 h 24"/>
                <a:gd name="T28" fmla="*/ 1710 w 2681"/>
                <a:gd name="T29" fmla="*/ 0 h 24"/>
                <a:gd name="T30" fmla="*/ 1710 w 2681"/>
                <a:gd name="T31" fmla="*/ 24 h 24"/>
                <a:gd name="T32" fmla="*/ 1951 w 2681"/>
                <a:gd name="T33" fmla="*/ 0 h 24"/>
                <a:gd name="T34" fmla="*/ 1951 w 2681"/>
                <a:gd name="T35" fmla="*/ 24 h 24"/>
                <a:gd name="T36" fmla="*/ 2193 w 2681"/>
                <a:gd name="T37" fmla="*/ 0 h 24"/>
                <a:gd name="T38" fmla="*/ 2193 w 2681"/>
                <a:gd name="T39" fmla="*/ 24 h 24"/>
                <a:gd name="T40" fmla="*/ 2439 w 2681"/>
                <a:gd name="T41" fmla="*/ 0 h 24"/>
                <a:gd name="T42" fmla="*/ 2439 w 2681"/>
                <a:gd name="T43" fmla="*/ 24 h 24"/>
                <a:gd name="T44" fmla="*/ 2681 w 2681"/>
                <a:gd name="T45" fmla="*/ 0 h 24"/>
                <a:gd name="T46" fmla="*/ 2681 w 2681"/>
                <a:gd name="T4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1" h="24">
                  <a:moveTo>
                    <a:pt x="0" y="0"/>
                  </a:moveTo>
                  <a:lnTo>
                    <a:pt x="0" y="24"/>
                  </a:lnTo>
                  <a:moveTo>
                    <a:pt x="246" y="0"/>
                  </a:moveTo>
                  <a:lnTo>
                    <a:pt x="246" y="24"/>
                  </a:lnTo>
                  <a:moveTo>
                    <a:pt x="488" y="0"/>
                  </a:moveTo>
                  <a:lnTo>
                    <a:pt x="488" y="24"/>
                  </a:lnTo>
                  <a:moveTo>
                    <a:pt x="734" y="0"/>
                  </a:moveTo>
                  <a:lnTo>
                    <a:pt x="734" y="24"/>
                  </a:lnTo>
                  <a:moveTo>
                    <a:pt x="976" y="0"/>
                  </a:moveTo>
                  <a:lnTo>
                    <a:pt x="976" y="24"/>
                  </a:lnTo>
                  <a:moveTo>
                    <a:pt x="1222" y="0"/>
                  </a:moveTo>
                  <a:lnTo>
                    <a:pt x="1222" y="24"/>
                  </a:lnTo>
                  <a:moveTo>
                    <a:pt x="1463" y="0"/>
                  </a:moveTo>
                  <a:lnTo>
                    <a:pt x="1463" y="24"/>
                  </a:lnTo>
                  <a:moveTo>
                    <a:pt x="1710" y="0"/>
                  </a:moveTo>
                  <a:lnTo>
                    <a:pt x="1710" y="24"/>
                  </a:lnTo>
                  <a:moveTo>
                    <a:pt x="1951" y="0"/>
                  </a:moveTo>
                  <a:lnTo>
                    <a:pt x="1951" y="24"/>
                  </a:lnTo>
                  <a:moveTo>
                    <a:pt x="2193" y="0"/>
                  </a:moveTo>
                  <a:lnTo>
                    <a:pt x="2193" y="24"/>
                  </a:lnTo>
                  <a:moveTo>
                    <a:pt x="2439" y="0"/>
                  </a:moveTo>
                  <a:lnTo>
                    <a:pt x="2439" y="24"/>
                  </a:lnTo>
                  <a:moveTo>
                    <a:pt x="2681" y="0"/>
                  </a:moveTo>
                  <a:lnTo>
                    <a:pt x="2681" y="2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840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2007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083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2008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327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2009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571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814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058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302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545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4789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5033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5276" y="3637"/>
              <a:ext cx="1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2017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24" name="Rectangle 27"/>
            <p:cNvSpPr>
              <a:spLocks noChangeArrowheads="1"/>
            </p:cNvSpPr>
            <p:nvPr/>
          </p:nvSpPr>
          <p:spPr bwMode="auto">
            <a:xfrm>
              <a:off x="2896" y="2298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35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25" name="Rectangle 28"/>
            <p:cNvSpPr>
              <a:spLocks noChangeArrowheads="1"/>
            </p:cNvSpPr>
            <p:nvPr/>
          </p:nvSpPr>
          <p:spPr bwMode="auto">
            <a:xfrm>
              <a:off x="3134" y="2198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38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26" name="Rectangle 29"/>
            <p:cNvSpPr>
              <a:spLocks noChangeArrowheads="1"/>
            </p:cNvSpPr>
            <p:nvPr/>
          </p:nvSpPr>
          <p:spPr bwMode="auto">
            <a:xfrm>
              <a:off x="3377" y="2088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41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27" name="Rectangle 30"/>
            <p:cNvSpPr>
              <a:spLocks noChangeArrowheads="1"/>
            </p:cNvSpPr>
            <p:nvPr/>
          </p:nvSpPr>
          <p:spPr bwMode="auto">
            <a:xfrm>
              <a:off x="3624" y="2127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40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28" name="Rectangle 31"/>
            <p:cNvSpPr>
              <a:spLocks noChangeArrowheads="1"/>
            </p:cNvSpPr>
            <p:nvPr/>
          </p:nvSpPr>
          <p:spPr bwMode="auto">
            <a:xfrm>
              <a:off x="3867" y="1974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43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31" name="Rectangle 32"/>
            <p:cNvSpPr>
              <a:spLocks noChangeArrowheads="1"/>
            </p:cNvSpPr>
            <p:nvPr/>
          </p:nvSpPr>
          <p:spPr bwMode="auto">
            <a:xfrm>
              <a:off x="4118" y="1979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45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32" name="Rectangle 33"/>
            <p:cNvSpPr>
              <a:spLocks noChangeArrowheads="1"/>
            </p:cNvSpPr>
            <p:nvPr/>
          </p:nvSpPr>
          <p:spPr bwMode="auto">
            <a:xfrm>
              <a:off x="4356" y="1844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48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33" name="Rectangle 34"/>
            <p:cNvSpPr>
              <a:spLocks noChangeArrowheads="1"/>
            </p:cNvSpPr>
            <p:nvPr/>
          </p:nvSpPr>
          <p:spPr bwMode="auto">
            <a:xfrm>
              <a:off x="4608" y="1747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51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34" name="Rectangle 35"/>
            <p:cNvSpPr>
              <a:spLocks noChangeArrowheads="1"/>
            </p:cNvSpPr>
            <p:nvPr/>
          </p:nvSpPr>
          <p:spPr bwMode="auto">
            <a:xfrm>
              <a:off x="4821" y="1751"/>
              <a:ext cx="1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52.2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35" name="Rectangle 36"/>
            <p:cNvSpPr>
              <a:spLocks noChangeArrowheads="1"/>
            </p:cNvSpPr>
            <p:nvPr/>
          </p:nvSpPr>
          <p:spPr bwMode="auto">
            <a:xfrm>
              <a:off x="5093" y="1840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50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36" name="Rectangle 37"/>
            <p:cNvSpPr>
              <a:spLocks noChangeArrowheads="1"/>
            </p:cNvSpPr>
            <p:nvPr/>
          </p:nvSpPr>
          <p:spPr bwMode="auto">
            <a:xfrm>
              <a:off x="5345" y="1619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</a:rPr>
                <a:t>55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0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468778" cy="815391"/>
          </a:xfrm>
        </p:spPr>
        <p:txBody>
          <a:bodyPr/>
          <a:lstStyle/>
          <a:p>
            <a:r>
              <a:rPr lang="en-US" smtClean="0"/>
              <a:t>Our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741" y="1653765"/>
            <a:ext cx="9355586" cy="520423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Power Cord Leader</a:t>
            </a:r>
          </a:p>
          <a:p>
            <a:pPr marL="0" indent="0">
              <a:buNone/>
            </a:pPr>
            <a:r>
              <a:rPr lang="en-US" dirty="0"/>
              <a:t>Over 20 years of experience in the power cord industry. Created a satisfied customer base which includes Tier 1, Top 500 and major OEMs companies worldwide.</a:t>
            </a:r>
          </a:p>
          <a:p>
            <a:r>
              <a:rPr lang="en-US" dirty="0"/>
              <a:t> </a:t>
            </a:r>
            <a:r>
              <a:rPr lang="en-US" b="1" dirty="0"/>
              <a:t>Extremely Price Competitive</a:t>
            </a:r>
          </a:p>
          <a:p>
            <a:pPr marL="0" indent="0">
              <a:buNone/>
            </a:pPr>
            <a:r>
              <a:rPr lang="en-US" dirty="0"/>
              <a:t>Total vertical integrated manufacturer is capable of controlling the quality and cost from raw materials to the finished product.</a:t>
            </a:r>
          </a:p>
          <a:p>
            <a:r>
              <a:rPr lang="en-US" b="1" dirty="0"/>
              <a:t>On Time Delivery for Quality Products</a:t>
            </a:r>
          </a:p>
          <a:p>
            <a:pPr marL="0" indent="0">
              <a:buNone/>
            </a:pPr>
            <a:r>
              <a:rPr lang="en-US" dirty="0"/>
              <a:t>Total Quality Management and International Logistics system to fit into your product quality and delivery requirements.</a:t>
            </a:r>
          </a:p>
          <a:p>
            <a:r>
              <a:rPr lang="en-US" dirty="0"/>
              <a:t> </a:t>
            </a:r>
            <a:r>
              <a:rPr lang="en-US" b="1" dirty="0"/>
              <a:t>Technology leader</a:t>
            </a:r>
          </a:p>
          <a:p>
            <a:pPr marL="0" indent="0">
              <a:buNone/>
            </a:pPr>
            <a:r>
              <a:rPr lang="en-US" dirty="0"/>
              <a:t>Able to support your custom design on specification, materials, lead-time, cost and safety agencies’ requirements.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4241 Business Center Drive</a:t>
            </a:r>
            <a:br>
              <a:rPr lang="en-US" dirty="0" smtClean="0"/>
            </a:br>
            <a:r>
              <a:rPr lang="en-US" dirty="0" smtClean="0"/>
              <a:t>Fremont, Ca 94538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742" y="1898649"/>
            <a:ext cx="7831235" cy="4953000"/>
          </a:xfrm>
        </p:spPr>
        <p:txBody>
          <a:bodyPr>
            <a:normAutofit fontScale="55000" lnSpcReduction="20000"/>
          </a:bodyPr>
          <a:lstStyle/>
          <a:p>
            <a:r>
              <a:rPr lang="en-US" sz="2200" dirty="0"/>
              <a:t> </a:t>
            </a:r>
            <a:r>
              <a:rPr lang="en-US" sz="2200" dirty="0" smtClean="0"/>
              <a:t>Company History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 Quality Policy – Safety Certifications</a:t>
            </a:r>
          </a:p>
          <a:p>
            <a:endParaRPr lang="en-US" sz="2200" dirty="0"/>
          </a:p>
          <a:p>
            <a:r>
              <a:rPr lang="en-US" sz="2200" dirty="0" smtClean="0"/>
              <a:t>Capabilities and Capacities</a:t>
            </a:r>
          </a:p>
          <a:p>
            <a:endParaRPr lang="en-US" sz="2200" dirty="0"/>
          </a:p>
          <a:p>
            <a:r>
              <a:rPr lang="en-US" sz="2200" dirty="0" smtClean="0"/>
              <a:t>Our Network and Markets</a:t>
            </a:r>
          </a:p>
          <a:p>
            <a:endParaRPr lang="en-US" sz="2200" dirty="0"/>
          </a:p>
          <a:p>
            <a:r>
              <a:rPr lang="en-US" sz="2200" dirty="0" smtClean="0"/>
              <a:t>Our Organization</a:t>
            </a:r>
          </a:p>
          <a:p>
            <a:endParaRPr lang="en-US" sz="2200" dirty="0"/>
          </a:p>
          <a:p>
            <a:r>
              <a:rPr lang="en-US" sz="2200" dirty="0" smtClean="0"/>
              <a:t>Products</a:t>
            </a:r>
          </a:p>
          <a:p>
            <a:endParaRPr lang="en-US" sz="2200" dirty="0" smtClean="0"/>
          </a:p>
          <a:p>
            <a:r>
              <a:rPr lang="en-US" sz="2200" dirty="0" smtClean="0"/>
              <a:t> Ching Cheng Manufacturing </a:t>
            </a:r>
          </a:p>
          <a:p>
            <a:endParaRPr lang="en-US" sz="2200" dirty="0" smtClean="0"/>
          </a:p>
          <a:p>
            <a:r>
              <a:rPr lang="en-US" sz="2200" dirty="0" smtClean="0"/>
              <a:t> Worldwide Listings</a:t>
            </a:r>
          </a:p>
          <a:p>
            <a:endParaRPr lang="en-US" sz="2200" dirty="0" smtClean="0"/>
          </a:p>
          <a:p>
            <a:r>
              <a:rPr lang="en-US" sz="2200" dirty="0" smtClean="0"/>
              <a:t> Accomplishments and Roadmap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1" y="-89486"/>
            <a:ext cx="3448050" cy="229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694" y="3021720"/>
            <a:ext cx="5608806" cy="2706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2802940" cy="914979"/>
          </a:xfrm>
        </p:spPr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360" y="1267973"/>
            <a:ext cx="10997619" cy="5395377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dirty="0"/>
              <a:t> Maintain Leadership in Pricing, Quality, Service and Technology.</a:t>
            </a:r>
          </a:p>
          <a:p>
            <a:pPr>
              <a:lnSpc>
                <a:spcPct val="140000"/>
              </a:lnSpc>
              <a:buFont typeface="Times" panose="02020603050405020304" pitchFamily="18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 Research in engineering technology for advanced design demands.</a:t>
            </a:r>
            <a:endParaRPr lang="en-US" altLang="en-US" dirty="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dirty="0"/>
              <a:t> Work with manufacturing representatives to support local customers.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dirty="0"/>
              <a:t> Exposure to medical and various industrial power cord markets.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dirty="0"/>
              <a:t> Worldwide Logistics support system to deliver quality product on time.</a:t>
            </a:r>
            <a:endParaRPr lang="en-US" altLang="zh-TW" dirty="0">
              <a:ea typeface="新細明體" panose="02020500000000000000" pitchFamily="18" charset="-120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 Expand direct coverage to Southern Asia from our Thailand factory.</a:t>
            </a:r>
            <a:endParaRPr lang="en-US" altLang="en-US" dirty="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 Expand direct coverage to Western European Countries.</a:t>
            </a:r>
            <a:endParaRPr lang="en-US" altLang="en-US" dirty="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dirty="0"/>
              <a:t> Global safety agency network updates safety requirements continuously.</a:t>
            </a:r>
          </a:p>
          <a:p>
            <a:pPr>
              <a:lnSpc>
                <a:spcPct val="140000"/>
              </a:lnSpc>
              <a:buFont typeface="Times" panose="02020603050405020304" pitchFamily="18" charset="0"/>
              <a:buChar char="•"/>
            </a:pPr>
            <a:r>
              <a:rPr lang="en-US" altLang="en-US" dirty="0"/>
              <a:t> Expansion projects - two new facilities in East</a:t>
            </a:r>
            <a:r>
              <a:rPr lang="en-US" altLang="zh-TW" dirty="0">
                <a:ea typeface="新細明體" panose="02020500000000000000" pitchFamily="18" charset="-120"/>
              </a:rPr>
              <a:t> &amp; N.E. China (on hold).</a:t>
            </a:r>
            <a:endParaRPr lang="en-US" altLang="en-US" dirty="0"/>
          </a:p>
          <a:p>
            <a:pPr>
              <a:lnSpc>
                <a:spcPct val="140000"/>
              </a:lnSpc>
              <a:buFont typeface="Times" panose="02020603050405020304" pitchFamily="18" charset="0"/>
              <a:buChar char="•"/>
            </a:pPr>
            <a:r>
              <a:rPr lang="en-US" altLang="en-US" dirty="0"/>
              <a:t> Implement ISO 14001 and maintain lead free, RoHS requirements.</a:t>
            </a:r>
          </a:p>
          <a:p>
            <a:pPr>
              <a:lnSpc>
                <a:spcPct val="140000"/>
              </a:lnSpc>
              <a:buFont typeface="Times" panose="02020603050405020304" pitchFamily="18" charset="0"/>
              <a:buChar char="•"/>
            </a:pPr>
            <a:r>
              <a:rPr lang="en-US" altLang="en-US" dirty="0"/>
              <a:t> Expansion of customer accounts and development of various product lines.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524000"/>
            <a:ext cx="9167275" cy="5245100"/>
          </a:xfrm>
        </p:spPr>
        <p:txBody>
          <a:bodyPr>
            <a:normAutofit fontScale="62500" lnSpcReduction="20000"/>
          </a:bodyPr>
          <a:lstStyle/>
          <a:p>
            <a:r>
              <a:rPr lang="en-US" sz="1900" dirty="0"/>
              <a:t>1980	Ching Cheng Power cord manufacturer was established in Taiwan.</a:t>
            </a:r>
          </a:p>
          <a:p>
            <a:r>
              <a:rPr lang="en-US" sz="1900" dirty="0"/>
              <a:t>1982	Safety approvals obtained from various international agencies to start global marketing </a:t>
            </a:r>
          </a:p>
          <a:p>
            <a:r>
              <a:rPr lang="en-US" sz="1900" dirty="0"/>
              <a:t>1988	Tumbler Corp. was established in Fremont, California as the US Sales and Distribution 	main office.</a:t>
            </a:r>
          </a:p>
          <a:p>
            <a:r>
              <a:rPr lang="en-US" sz="1900" dirty="0"/>
              <a:t>1991	A high volume manufacturing factory was established in Guangdong, China.</a:t>
            </a:r>
          </a:p>
          <a:p>
            <a:r>
              <a:rPr lang="en-US" sz="1900" dirty="0"/>
              <a:t>1992	Two </a:t>
            </a:r>
            <a:r>
              <a:rPr lang="en-US" sz="1900" dirty="0" smtClean="0"/>
              <a:t>vertically </a:t>
            </a:r>
            <a:r>
              <a:rPr lang="en-US" sz="1900" dirty="0"/>
              <a:t>integrated factories </a:t>
            </a:r>
            <a:r>
              <a:rPr lang="en-US" sz="1900" dirty="0" smtClean="0"/>
              <a:t>established </a:t>
            </a:r>
            <a:r>
              <a:rPr lang="en-US" sz="1900" dirty="0"/>
              <a:t>to produce power cords from copper rod, PVC media, </a:t>
            </a:r>
            <a:r>
              <a:rPr lang="en-US" sz="1900" dirty="0" smtClean="0"/>
              <a:t>etc</a:t>
            </a:r>
            <a:r>
              <a:rPr lang="en-US" sz="1900" dirty="0"/>
              <a:t>. </a:t>
            </a:r>
          </a:p>
          <a:p>
            <a:r>
              <a:rPr lang="en-US" sz="1900" dirty="0"/>
              <a:t>1995	Thailand factory was established, mainly, for wire harness and VAR operations.</a:t>
            </a:r>
          </a:p>
          <a:p>
            <a:r>
              <a:rPr lang="en-US" sz="1900" dirty="0"/>
              <a:t>2001 	Expanded facilities in China to increase production capacity, reduce cost, and improve quality.</a:t>
            </a:r>
          </a:p>
          <a:p>
            <a:r>
              <a:rPr lang="en-US" sz="1900" dirty="0"/>
              <a:t>2002	All manufacturing facilities became ISO 9001:2000 certified.</a:t>
            </a:r>
          </a:p>
          <a:p>
            <a:r>
              <a:rPr lang="en-US" sz="1900" dirty="0"/>
              <a:t>2005	Implemented ISO 14001 to support environmental protection.</a:t>
            </a:r>
          </a:p>
          <a:p>
            <a:r>
              <a:rPr lang="en-US" sz="1900" dirty="0"/>
              <a:t>2005	Women Business Enterprise (WBE) Certified</a:t>
            </a:r>
          </a:p>
          <a:p>
            <a:r>
              <a:rPr lang="en-US" sz="1900" dirty="0"/>
              <a:t>2006    </a:t>
            </a:r>
            <a:r>
              <a:rPr lang="en-US" sz="1900" dirty="0" smtClean="0"/>
              <a:t> </a:t>
            </a:r>
            <a:r>
              <a:rPr lang="en-US" sz="1900" dirty="0"/>
              <a:t>ISO 14001 :2004 Version Certificate to support environmental protection</a:t>
            </a:r>
          </a:p>
          <a:p>
            <a:r>
              <a:rPr lang="en-US" sz="1900" dirty="0"/>
              <a:t>2007	</a:t>
            </a:r>
            <a:r>
              <a:rPr lang="en-US" sz="1900" dirty="0" err="1"/>
              <a:t>Linvox</a:t>
            </a:r>
            <a:r>
              <a:rPr lang="en-US" sz="1900" dirty="0"/>
              <a:t> Corporation established to expand new products</a:t>
            </a:r>
          </a:p>
          <a:p>
            <a:r>
              <a:rPr lang="en-US" sz="1900" dirty="0"/>
              <a:t>2008    </a:t>
            </a:r>
            <a:r>
              <a:rPr lang="en-US" sz="1900" dirty="0" smtClean="0"/>
              <a:t> </a:t>
            </a:r>
            <a:r>
              <a:rPr lang="en-US" sz="1900" dirty="0"/>
              <a:t>Our products have passed REACH.</a:t>
            </a:r>
          </a:p>
          <a:p>
            <a:r>
              <a:rPr lang="en-US" sz="1900" dirty="0"/>
              <a:t>2009	</a:t>
            </a:r>
            <a:r>
              <a:rPr lang="en-US" sz="1900" dirty="0" err="1"/>
              <a:t>ChangAn</a:t>
            </a:r>
            <a:r>
              <a:rPr lang="en-US" sz="1900" dirty="0"/>
              <a:t> factory had set up.</a:t>
            </a:r>
          </a:p>
          <a:p>
            <a:r>
              <a:rPr lang="en-US" sz="1900" dirty="0"/>
              <a:t>2010	Obtained the approval of Saudi Arabia</a:t>
            </a:r>
          </a:p>
          <a:p>
            <a:r>
              <a:rPr lang="en-US" sz="1900" dirty="0"/>
              <a:t>2011	Obtained CII Certificate from India</a:t>
            </a:r>
          </a:p>
          <a:p>
            <a:r>
              <a:rPr lang="en-US" sz="1900" dirty="0"/>
              <a:t>2012	Updated PSE approvals for Cord Sets</a:t>
            </a:r>
          </a:p>
          <a:p>
            <a:r>
              <a:rPr lang="en-US" sz="1900" dirty="0"/>
              <a:t>2013	Obtained Indonesian Safety </a:t>
            </a:r>
            <a:r>
              <a:rPr lang="en-US" sz="1900" dirty="0" smtClean="0"/>
              <a:t>Approvals</a:t>
            </a:r>
          </a:p>
          <a:p>
            <a:r>
              <a:rPr lang="en-US" sz="1900" dirty="0" smtClean="0"/>
              <a:t>2019	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Thailand Factory being built to improve capabilities</a:t>
            </a:r>
            <a:endParaRPr lang="en-US" sz="19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59" y="1905000"/>
            <a:ext cx="2249619" cy="3048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854992" cy="849090"/>
          </a:xfrm>
        </p:spPr>
        <p:txBody>
          <a:bodyPr/>
          <a:lstStyle/>
          <a:p>
            <a:r>
              <a:rPr lang="en-US" dirty="0"/>
              <a:t>Quality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5300" y="549485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 ISO 9001:2000 Certified by BSI Quality Management System.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17" y="2074487"/>
            <a:ext cx="3676207" cy="114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283" y="3490277"/>
            <a:ext cx="4261473" cy="106079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04619" y="594060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Power Cords Approved by International Safety Listing Agents.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47917" y="1452400"/>
            <a:ext cx="370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Zero defect is our responsibility.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9001: 2015</a:t>
            </a:r>
            <a:br>
              <a:rPr lang="en-US" dirty="0"/>
            </a:br>
            <a:r>
              <a:rPr lang="en-US" dirty="0"/>
              <a:t>ISO-14001:2004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188" y="2500577"/>
            <a:ext cx="2238987" cy="309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533" y="2509913"/>
            <a:ext cx="2278750" cy="3090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641" y="2509913"/>
            <a:ext cx="2389813" cy="3085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812" y="2509913"/>
            <a:ext cx="2390141" cy="30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393047" cy="724856"/>
          </a:xfrm>
        </p:spPr>
        <p:txBody>
          <a:bodyPr/>
          <a:lstStyle/>
          <a:p>
            <a:r>
              <a:rPr lang="en-US" dirty="0"/>
              <a:t>Safety Listings and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Safety agency approvals from 39 countries, 5 continents.</a:t>
            </a:r>
          </a:p>
          <a:p>
            <a:r>
              <a:rPr lang="en-US" dirty="0"/>
              <a:t> Full library of safety regulations from UL, CSA, VDE, BSI, CCC, and PSE.</a:t>
            </a:r>
          </a:p>
          <a:p>
            <a:r>
              <a:rPr lang="en-US" dirty="0"/>
              <a:t> EMI/RFI compliant and CE certified for products required by the FCC and EEC.</a:t>
            </a:r>
          </a:p>
          <a:p>
            <a:r>
              <a:rPr lang="en-US" dirty="0"/>
              <a:t> Manufacturing facilities are certified by US, European and Asian agencies.</a:t>
            </a:r>
          </a:p>
          <a:p>
            <a:r>
              <a:rPr lang="en-US" dirty="0"/>
              <a:t> Continuous updates of country requirement changes and certificate maintenance.</a:t>
            </a:r>
          </a:p>
          <a:p>
            <a:r>
              <a:rPr lang="en-US" dirty="0"/>
              <a:t> </a:t>
            </a:r>
            <a:r>
              <a:rPr lang="en-US" dirty="0" err="1"/>
              <a:t>Linvox</a:t>
            </a:r>
            <a:r>
              <a:rPr lang="en-US" dirty="0"/>
              <a:t> will aid customers in obtaining certification for their custom power cords.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Capabilities, Capacity and Comprehensiveness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850" y="1809556"/>
            <a:ext cx="2024047" cy="1664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2925" y="5569466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3"/>
                </a:solidFill>
              </a:rPr>
              <a:t>Patents </a:t>
            </a:r>
            <a:r>
              <a:rPr lang="en-US" dirty="0">
                <a:solidFill>
                  <a:schemeClr val="accent3"/>
                </a:solidFill>
              </a:rPr>
              <a:t>in Plug and Connector Technology Fields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1308" y="5001259"/>
            <a:ext cx="3861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ISO 14001: 2004 Version Certified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2925" y="4704497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Complete Product Safety Listing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1308" y="4201120"/>
            <a:ext cx="504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 Design/ME/Process Engineering Staffing: 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9011" y="3931346"/>
            <a:ext cx="5889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3"/>
                </a:solidFill>
              </a:rPr>
              <a:t>QA/QC/Quality Management Team Staffing : 66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1814" y="3465742"/>
            <a:ext cx="729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5 Million Cord Sets/Month….$60 Million per Year Capacity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9011" y="3014326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3"/>
                </a:solidFill>
              </a:rPr>
              <a:t>Tool Design and Fabrication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9011" y="22682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Vertically </a:t>
            </a:r>
            <a:r>
              <a:rPr lang="en-US" dirty="0"/>
              <a:t>Integrated Manufacturing from Bunch Stranding , Extrusion to Molding.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850" y="453937"/>
            <a:ext cx="1895475" cy="16212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2925" y="6064099"/>
            <a:ext cx="601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Value added capabilities including plastic injection molding and casting.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2850" y="5318228"/>
            <a:ext cx="2072921" cy="12411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227676" y="3320387"/>
            <a:ext cx="1719221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47" descr="lo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43" y="519146"/>
            <a:ext cx="3459960" cy="16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4005" y="5055719"/>
            <a:ext cx="2145978" cy="116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819" y="3653364"/>
            <a:ext cx="4779678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819" y="2001051"/>
            <a:ext cx="4206605" cy="1170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005" y="2001051"/>
            <a:ext cx="2944623" cy="1133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7488" y="3555819"/>
            <a:ext cx="2901948" cy="10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600" y="5055719"/>
            <a:ext cx="6779340" cy="957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Served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flipV="1">
            <a:off x="12906101" y="8046719"/>
            <a:ext cx="45719" cy="1045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8797925" y="4698999"/>
            <a:ext cx="2592388" cy="460375"/>
          </a:xfrm>
          <a:prstGeom prst="rect">
            <a:avLst/>
          </a:prstGeom>
          <a:solidFill>
            <a:srgbClr val="9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0066"/>
                </a:solidFill>
                <a:latin typeface="Garamond" panose="02020404030301010803" pitchFamily="18" charset="0"/>
              </a:rPr>
              <a:t>P.C. Peripherals</a:t>
            </a:r>
            <a:endParaRPr lang="en-US" altLang="en-US" sz="2400" i="1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9013825" y="3403599"/>
            <a:ext cx="2376488" cy="460375"/>
          </a:xfrm>
          <a:prstGeom prst="rect">
            <a:avLst/>
          </a:prstGeom>
          <a:solidFill>
            <a:srgbClr val="9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0066"/>
                </a:solidFill>
                <a:latin typeface="Garamond" panose="02020404030301010803" pitchFamily="18" charset="0"/>
              </a:rPr>
              <a:t>Equipment</a:t>
            </a:r>
            <a:endParaRPr lang="en-US" altLang="en-US" sz="2400" i="1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8797925" y="1674812"/>
            <a:ext cx="1727200" cy="460375"/>
          </a:xfrm>
          <a:prstGeom prst="rect">
            <a:avLst/>
          </a:prstGeom>
          <a:solidFill>
            <a:srgbClr val="9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660066"/>
                </a:solidFill>
                <a:latin typeface="Garamond" panose="02020404030301010803" pitchFamily="18" charset="0"/>
              </a:rPr>
              <a:t>Appliance</a:t>
            </a:r>
            <a:endParaRPr lang="en-US" altLang="en-US" sz="2400" i="1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3036888" y="1674812"/>
            <a:ext cx="4032250" cy="460375"/>
          </a:xfrm>
          <a:prstGeom prst="rect">
            <a:avLst/>
          </a:prstGeom>
          <a:solidFill>
            <a:srgbClr val="9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5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Garamond" panose="02020404030301010803" pitchFamily="18" charset="0"/>
              </a:rPr>
              <a:t>Consumer Electronics</a:t>
            </a:r>
          </a:p>
        </p:txBody>
      </p:sp>
      <p:sp>
        <p:nvSpPr>
          <p:cNvPr id="9" name="Line 49"/>
          <p:cNvSpPr>
            <a:spLocks noChangeShapeType="1"/>
          </p:cNvSpPr>
          <p:nvPr/>
        </p:nvSpPr>
        <p:spPr bwMode="auto">
          <a:xfrm>
            <a:off x="7797800" y="3860799"/>
            <a:ext cx="796925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0"/>
          <p:cNvSpPr>
            <a:spLocks noChangeShapeType="1"/>
          </p:cNvSpPr>
          <p:nvPr/>
        </p:nvSpPr>
        <p:spPr bwMode="auto">
          <a:xfrm>
            <a:off x="7934325" y="3619499"/>
            <a:ext cx="10366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V="1">
            <a:off x="7797800" y="2035174"/>
            <a:ext cx="855663" cy="911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2"/>
          <p:cNvSpPr>
            <a:spLocks noChangeShapeType="1"/>
          </p:cNvSpPr>
          <p:nvPr/>
        </p:nvSpPr>
        <p:spPr bwMode="auto">
          <a:xfrm flipH="1" flipV="1">
            <a:off x="5702300" y="2251074"/>
            <a:ext cx="1295400" cy="695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flipH="1">
            <a:off x="6061075" y="3835399"/>
            <a:ext cx="784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3036888" y="3619499"/>
            <a:ext cx="2930525" cy="460375"/>
          </a:xfrm>
          <a:prstGeom prst="rect">
            <a:avLst/>
          </a:prstGeom>
          <a:solidFill>
            <a:srgbClr val="9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0066"/>
                </a:solidFill>
                <a:latin typeface="Garamond" panose="02020404030301010803" pitchFamily="18" charset="0"/>
              </a:rPr>
              <a:t>Telecommunications</a:t>
            </a:r>
            <a:endParaRPr lang="en-US" altLang="en-US" sz="2400" i="1">
              <a:latin typeface="Garamond" panose="02020404030301010803" pitchFamily="18" charset="0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H="1">
            <a:off x="7285038" y="4013199"/>
            <a:ext cx="30162" cy="1119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2"/>
          <p:cNvSpPr>
            <a:spLocks noChangeShapeType="1"/>
          </p:cNvSpPr>
          <p:nvPr/>
        </p:nvSpPr>
        <p:spPr bwMode="auto">
          <a:xfrm flipH="1">
            <a:off x="5773738" y="3784599"/>
            <a:ext cx="1144587" cy="987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3181350" y="4051299"/>
            <a:ext cx="9175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ATM</a:t>
            </a:r>
          </a:p>
          <a:p>
            <a:pPr>
              <a:spcBef>
                <a:spcPct val="0"/>
              </a:spcBef>
            </a:pPr>
            <a:r>
              <a:rPr lang="en-US" altLang="en-US" sz="1400"/>
              <a:t>Switches</a:t>
            </a:r>
          </a:p>
        </p:txBody>
      </p:sp>
      <p:sp>
        <p:nvSpPr>
          <p:cNvPr id="18" name="Text Box 67"/>
          <p:cNvSpPr txBox="1">
            <a:spLocks noChangeArrowheads="1"/>
          </p:cNvSpPr>
          <p:nvPr/>
        </p:nvSpPr>
        <p:spPr bwMode="auto">
          <a:xfrm>
            <a:off x="4044950" y="5132387"/>
            <a:ext cx="132715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Servers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Hubs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Routers</a:t>
            </a: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5845175" y="5708649"/>
            <a:ext cx="20891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Monitors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PC Main Power Supply</a:t>
            </a:r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8869363" y="5275262"/>
            <a:ext cx="1787525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Printers/Plotters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Scanners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UPS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Power Supplies</a:t>
            </a:r>
          </a:p>
        </p:txBody>
      </p:sp>
      <p:sp>
        <p:nvSpPr>
          <p:cNvPr id="21" name="Text Box 70"/>
          <p:cNvSpPr txBox="1">
            <a:spLocks noChangeArrowheads="1"/>
          </p:cNvSpPr>
          <p:nvPr/>
        </p:nvSpPr>
        <p:spPr bwMode="auto">
          <a:xfrm>
            <a:off x="9374188" y="3908424"/>
            <a:ext cx="1519237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Automotive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Medical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Electronics</a:t>
            </a:r>
          </a:p>
        </p:txBody>
      </p:sp>
      <p:sp>
        <p:nvSpPr>
          <p:cNvPr id="22" name="Rectangle 72"/>
          <p:cNvSpPr>
            <a:spLocks noChangeArrowheads="1"/>
          </p:cNvSpPr>
          <p:nvPr/>
        </p:nvSpPr>
        <p:spPr bwMode="auto">
          <a:xfrm>
            <a:off x="3973513" y="4627562"/>
            <a:ext cx="1739900" cy="457200"/>
          </a:xfrm>
          <a:prstGeom prst="rect">
            <a:avLst/>
          </a:prstGeom>
          <a:solidFill>
            <a:srgbClr val="9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solidFill>
                  <a:srgbClr val="660066"/>
                </a:solidFill>
                <a:latin typeface="Garamond" panose="02020404030301010803" pitchFamily="18" charset="0"/>
              </a:rPr>
              <a:t>Networking</a:t>
            </a:r>
            <a:endParaRPr lang="en-US" altLang="zh-TW" sz="2400" i="1">
              <a:solidFill>
                <a:srgbClr val="660066"/>
              </a:solidFill>
              <a:latin typeface="Garamond" panose="02020404030301010803" pitchFamily="18" charset="0"/>
              <a:ea typeface="新細明體" panose="02020500000000000000" pitchFamily="18" charset="-120"/>
            </a:endParaRPr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5773738" y="5203824"/>
            <a:ext cx="2808287" cy="457200"/>
          </a:xfrm>
          <a:prstGeom prst="rect">
            <a:avLst/>
          </a:prstGeom>
          <a:solidFill>
            <a:srgbClr val="9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solidFill>
                  <a:srgbClr val="660066"/>
                </a:solidFill>
                <a:latin typeface="Garamond" panose="02020404030301010803" pitchFamily="18" charset="0"/>
              </a:rPr>
              <a:t>Personal Computer</a:t>
            </a:r>
            <a:endParaRPr lang="en-US" altLang="zh-TW" sz="2400" i="1">
              <a:solidFill>
                <a:srgbClr val="660066"/>
              </a:solidFill>
              <a:latin typeface="Garamond" panose="02020404030301010803" pitchFamily="18" charset="0"/>
              <a:ea typeface="新細明體" panose="02020500000000000000" pitchFamily="18" charset="-120"/>
            </a:endParaRPr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3181350" y="2179637"/>
            <a:ext cx="2833688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78" tIns="48189" rIns="96378" bIns="48189">
            <a:spAutoFit/>
          </a:bodyPr>
          <a:lstStyle>
            <a:lvl1pPr defTabSz="963613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82600" indent="-320675" defTabSz="9636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63613" indent="-254000" defTabSz="9636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46213" indent="-257175" defTabSz="9636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27225" indent="-254000" defTabSz="9636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844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416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988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56025" indent="-2540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TV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Digital Converters/Receivers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VCR/DVD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Audio Systems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Fax Machines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/>
              <a:t>Other - Fans, Heaters, etc.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2815506"/>
            <a:ext cx="2085975" cy="150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763443"/>
            <a:ext cx="1077672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947</TotalTime>
  <Words>1026</Words>
  <Application>Microsoft Office PowerPoint</Application>
  <PresentationFormat>Widescreen</PresentationFormat>
  <Paragraphs>251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新細明體</vt:lpstr>
      <vt:lpstr>Arial</vt:lpstr>
      <vt:lpstr>Calibri</vt:lpstr>
      <vt:lpstr>Century Gothic</vt:lpstr>
      <vt:lpstr>Garamond</vt:lpstr>
      <vt:lpstr>Times</vt:lpstr>
      <vt:lpstr>Times New Roman</vt:lpstr>
      <vt:lpstr>Wingdings</vt:lpstr>
      <vt:lpstr>Wingdings 3</vt:lpstr>
      <vt:lpstr>Wisp</vt:lpstr>
      <vt:lpstr>PowerPoint Presentation</vt:lpstr>
      <vt:lpstr>4241 Business Center Drive Fremont, Ca 94538</vt:lpstr>
      <vt:lpstr>Company History</vt:lpstr>
      <vt:lpstr>Quality Policy</vt:lpstr>
      <vt:lpstr>ISO 9001: 2015 ISO-14001:2004</vt:lpstr>
      <vt:lpstr>Safety Listings and Certificates</vt:lpstr>
      <vt:lpstr>Capabilities, Capacity and Comprehensiveness</vt:lpstr>
      <vt:lpstr>Global Network</vt:lpstr>
      <vt:lpstr>Market Served</vt:lpstr>
      <vt:lpstr>Organization Chart</vt:lpstr>
      <vt:lpstr>Employee Distribution </vt:lpstr>
      <vt:lpstr>Customer Base</vt:lpstr>
      <vt:lpstr>Total Quality Management</vt:lpstr>
      <vt:lpstr>Products</vt:lpstr>
      <vt:lpstr>Facilities Fact Sheet 2017 </vt:lpstr>
      <vt:lpstr>Manufacturing Facilities</vt:lpstr>
      <vt:lpstr>Major Equipment List </vt:lpstr>
      <vt:lpstr>Accomplishment</vt:lpstr>
      <vt:lpstr>Our Advantages</vt:lpstr>
      <vt:lpstr>Road 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LINVOX CORPORATION</dc:title>
  <dc:creator>Ying Mok</dc:creator>
  <cp:lastModifiedBy>Quincy Lin</cp:lastModifiedBy>
  <cp:revision>40</cp:revision>
  <dcterms:created xsi:type="dcterms:W3CDTF">2018-03-06T21:56:29Z</dcterms:created>
  <dcterms:modified xsi:type="dcterms:W3CDTF">2019-10-10T21:18:40Z</dcterms:modified>
</cp:coreProperties>
</file>